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rts/chart1.xml" ContentType="application/vnd.openxmlformats-officedocument.drawingml.chart+xml"/>
  <Override PartName="/ppt/drawings/drawing1.xml" ContentType="application/vnd.openxmlformats-officedocument.drawingml.chartshapes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10.xml" ContentType="application/vnd.openxmlformats-officedocument.drawingml.chart+xml"/>
  <Override PartName="/ppt/charts/chart11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12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13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14.xml" ContentType="application/vnd.openxmlformats-officedocument.drawingml.chart+xml"/>
  <Override PartName="/ppt/charts/chart15.xml" ContentType="application/vnd.openxmlformats-officedocument.drawingml.chart+xml"/>
  <Override PartName="/ppt/charts/chart16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9" r:id="rId1"/>
  </p:sldMasterIdLst>
  <p:sldIdLst>
    <p:sldId id="256" r:id="rId2"/>
    <p:sldId id="262" r:id="rId3"/>
    <p:sldId id="257" r:id="rId4"/>
    <p:sldId id="260" r:id="rId5"/>
    <p:sldId id="261" r:id="rId6"/>
    <p:sldId id="271" r:id="rId7"/>
    <p:sldId id="272" r:id="rId8"/>
    <p:sldId id="295" r:id="rId9"/>
    <p:sldId id="297" r:id="rId10"/>
    <p:sldId id="299" r:id="rId11"/>
    <p:sldId id="300" r:id="rId12"/>
    <p:sldId id="301" r:id="rId13"/>
    <p:sldId id="318" r:id="rId14"/>
    <p:sldId id="302" r:id="rId15"/>
    <p:sldId id="304" r:id="rId16"/>
    <p:sldId id="305" r:id="rId17"/>
    <p:sldId id="307" r:id="rId18"/>
    <p:sldId id="309" r:id="rId19"/>
    <p:sldId id="311" r:id="rId20"/>
    <p:sldId id="312" r:id="rId21"/>
    <p:sldId id="264" r:id="rId22"/>
    <p:sldId id="258" r:id="rId23"/>
    <p:sldId id="268" r:id="rId24"/>
    <p:sldId id="269" r:id="rId25"/>
    <p:sldId id="289" r:id="rId26"/>
    <p:sldId id="290" r:id="rId27"/>
    <p:sldId id="291" r:id="rId28"/>
    <p:sldId id="293" r:id="rId29"/>
    <p:sldId id="259" r:id="rId30"/>
    <p:sldId id="265" r:id="rId31"/>
    <p:sldId id="266" r:id="rId32"/>
    <p:sldId id="275" r:id="rId33"/>
    <p:sldId id="276" r:id="rId34"/>
    <p:sldId id="279" r:id="rId35"/>
    <p:sldId id="280" r:id="rId36"/>
    <p:sldId id="282" r:id="rId37"/>
    <p:sldId id="281" r:id="rId38"/>
    <p:sldId id="284" r:id="rId39"/>
    <p:sldId id="285" r:id="rId40"/>
    <p:sldId id="316" r:id="rId41"/>
    <p:sldId id="286" r:id="rId42"/>
    <p:sldId id="321" r:id="rId43"/>
    <p:sldId id="263" r:id="rId44"/>
    <p:sldId id="322" r:id="rId45"/>
    <p:sldId id="320" r:id="rId4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17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50" y="33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.xml"/><Relationship Id="rId1" Type="http://schemas.openxmlformats.org/officeDocument/2006/relationships/package" Target="../embeddings/Microsoft_Excel_Worksheet.xlsx"/></Relationships>
</file>

<file path=ppt/charts/_rels/chart10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9.xlsx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1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2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1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3.xlsx"/></Relationships>
</file>

<file path=ppt/charts/_rels/chart1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4.xlsx"/></Relationships>
</file>

<file path=ppt/charts/_rels/chart1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5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.xlsx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5.xlsx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6.xlsx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7.xlsx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dirty="0"/>
              <a:t>Medien als Informationsquellen</a:t>
            </a:r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Internet</c:v>
                </c:pt>
              </c:strCache>
            </c:strRef>
          </c:tx>
          <c:spPr>
            <a:ln w="50800" cap="rnd" cmpd="sng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76200">
                <a:solidFill>
                  <a:schemeClr val="accent1"/>
                </a:solidFill>
              </a:ln>
              <a:effectLst/>
            </c:spPr>
          </c:marker>
          <c:cat>
            <c:numRef>
              <c:f>Tabelle1!$A$2:$A$10</c:f>
              <c:numCache>
                <c:formatCode>General</c:formatCode>
                <c:ptCount val="9"/>
                <c:pt idx="0">
                  <c:v>2002</c:v>
                </c:pt>
                <c:pt idx="1">
                  <c:v>2004</c:v>
                </c:pt>
                <c:pt idx="2">
                  <c:v>2006</c:v>
                </c:pt>
                <c:pt idx="3">
                  <c:v>2008</c:v>
                </c:pt>
                <c:pt idx="4">
                  <c:v>2010</c:v>
                </c:pt>
                <c:pt idx="5">
                  <c:v>2012</c:v>
                </c:pt>
                <c:pt idx="6">
                  <c:v>2013</c:v>
                </c:pt>
                <c:pt idx="7">
                  <c:v>2014</c:v>
                </c:pt>
                <c:pt idx="8">
                  <c:v>2015</c:v>
                </c:pt>
              </c:numCache>
            </c:numRef>
          </c:cat>
          <c:val>
            <c:numRef>
              <c:f>Tabelle1!$B$2:$B$10</c:f>
              <c:numCache>
                <c:formatCode>General</c:formatCode>
                <c:ptCount val="9"/>
                <c:pt idx="0">
                  <c:v>28</c:v>
                </c:pt>
                <c:pt idx="1">
                  <c:v>37</c:v>
                </c:pt>
                <c:pt idx="2">
                  <c:v>43</c:v>
                </c:pt>
                <c:pt idx="3">
                  <c:v>51</c:v>
                </c:pt>
                <c:pt idx="4">
                  <c:v>57</c:v>
                </c:pt>
                <c:pt idx="5">
                  <c:v>61</c:v>
                </c:pt>
                <c:pt idx="6">
                  <c:v>62</c:v>
                </c:pt>
                <c:pt idx="7">
                  <c:v>64</c:v>
                </c:pt>
                <c:pt idx="8">
                  <c:v>68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F4F-41DA-8A67-A619A51D9D9D}"/>
            </c:ext>
          </c:extLst>
        </c:ser>
        <c:ser>
          <c:idx val="1"/>
          <c:order val="1"/>
          <c:tx>
            <c:strRef>
              <c:f>Tabelle1!$C$1</c:f>
              <c:strCache>
                <c:ptCount val="1"/>
                <c:pt idx="0">
                  <c:v>Fernsehen</c:v>
                </c:pt>
              </c:strCache>
            </c:strRef>
          </c:tx>
          <c:spPr>
            <a:ln w="5080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76200">
                <a:solidFill>
                  <a:schemeClr val="accent2"/>
                </a:solidFill>
              </a:ln>
              <a:effectLst/>
            </c:spPr>
          </c:marker>
          <c:cat>
            <c:numRef>
              <c:f>Tabelle1!$A$2:$A$10</c:f>
              <c:numCache>
                <c:formatCode>General</c:formatCode>
                <c:ptCount val="9"/>
                <c:pt idx="0">
                  <c:v>2002</c:v>
                </c:pt>
                <c:pt idx="1">
                  <c:v>2004</c:v>
                </c:pt>
                <c:pt idx="2">
                  <c:v>2006</c:v>
                </c:pt>
                <c:pt idx="3">
                  <c:v>2008</c:v>
                </c:pt>
                <c:pt idx="4">
                  <c:v>2010</c:v>
                </c:pt>
                <c:pt idx="5">
                  <c:v>2012</c:v>
                </c:pt>
                <c:pt idx="6">
                  <c:v>2013</c:v>
                </c:pt>
                <c:pt idx="7">
                  <c:v>2014</c:v>
                </c:pt>
                <c:pt idx="8">
                  <c:v>2015</c:v>
                </c:pt>
              </c:numCache>
            </c:numRef>
          </c:cat>
          <c:val>
            <c:numRef>
              <c:f>Tabelle1!$C$2:$C$10</c:f>
              <c:numCache>
                <c:formatCode>General</c:formatCode>
                <c:ptCount val="9"/>
                <c:pt idx="0">
                  <c:v>73</c:v>
                </c:pt>
                <c:pt idx="1">
                  <c:v>73</c:v>
                </c:pt>
                <c:pt idx="2">
                  <c:v>69</c:v>
                </c:pt>
                <c:pt idx="3">
                  <c:v>64</c:v>
                </c:pt>
                <c:pt idx="4">
                  <c:v>63</c:v>
                </c:pt>
                <c:pt idx="5">
                  <c:v>62</c:v>
                </c:pt>
                <c:pt idx="6">
                  <c:v>62</c:v>
                </c:pt>
                <c:pt idx="7">
                  <c:v>62</c:v>
                </c:pt>
                <c:pt idx="8">
                  <c:v>57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6F4F-41DA-8A67-A619A51D9D9D}"/>
            </c:ext>
          </c:extLst>
        </c:ser>
        <c:ser>
          <c:idx val="2"/>
          <c:order val="2"/>
          <c:tx>
            <c:strRef>
              <c:f>Tabelle1!$D$1</c:f>
              <c:strCache>
                <c:ptCount val="1"/>
                <c:pt idx="0">
                  <c:v>Zeitungen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numRef>
              <c:f>Tabelle1!$A$2:$A$10</c:f>
              <c:numCache>
                <c:formatCode>General</c:formatCode>
                <c:ptCount val="9"/>
                <c:pt idx="0">
                  <c:v>2002</c:v>
                </c:pt>
                <c:pt idx="1">
                  <c:v>2004</c:v>
                </c:pt>
                <c:pt idx="2">
                  <c:v>2006</c:v>
                </c:pt>
                <c:pt idx="3">
                  <c:v>2008</c:v>
                </c:pt>
                <c:pt idx="4">
                  <c:v>2010</c:v>
                </c:pt>
                <c:pt idx="5">
                  <c:v>2012</c:v>
                </c:pt>
                <c:pt idx="6">
                  <c:v>2013</c:v>
                </c:pt>
                <c:pt idx="7">
                  <c:v>2014</c:v>
                </c:pt>
                <c:pt idx="8">
                  <c:v>2015</c:v>
                </c:pt>
              </c:numCache>
            </c:numRef>
          </c:cat>
          <c:val>
            <c:numRef>
              <c:f>Tabelle1!$D$2:$D$10</c:f>
              <c:numCache>
                <c:formatCode>General</c:formatCode>
                <c:ptCount val="9"/>
                <c:pt idx="0">
                  <c:v>61</c:v>
                </c:pt>
                <c:pt idx="1">
                  <c:v>60</c:v>
                </c:pt>
                <c:pt idx="2">
                  <c:v>53</c:v>
                </c:pt>
                <c:pt idx="3">
                  <c:v>50</c:v>
                </c:pt>
                <c:pt idx="4">
                  <c:v>49</c:v>
                </c:pt>
                <c:pt idx="5">
                  <c:v>48</c:v>
                </c:pt>
                <c:pt idx="6">
                  <c:v>48</c:v>
                </c:pt>
                <c:pt idx="7">
                  <c:v>47</c:v>
                </c:pt>
                <c:pt idx="8">
                  <c:v>47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6F4F-41DA-8A67-A619A51D9D9D}"/>
            </c:ext>
          </c:extLst>
        </c:ser>
        <c:ser>
          <c:idx val="3"/>
          <c:order val="3"/>
          <c:tx>
            <c:strRef>
              <c:f>Tabelle1!$E$1</c:f>
              <c:strCache>
                <c:ptCount val="1"/>
                <c:pt idx="0">
                  <c:v>Zeitschriften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cat>
            <c:numRef>
              <c:f>Tabelle1!$A$2:$A$10</c:f>
              <c:numCache>
                <c:formatCode>General</c:formatCode>
                <c:ptCount val="9"/>
                <c:pt idx="0">
                  <c:v>2002</c:v>
                </c:pt>
                <c:pt idx="1">
                  <c:v>2004</c:v>
                </c:pt>
                <c:pt idx="2">
                  <c:v>2006</c:v>
                </c:pt>
                <c:pt idx="3">
                  <c:v>2008</c:v>
                </c:pt>
                <c:pt idx="4">
                  <c:v>2010</c:v>
                </c:pt>
                <c:pt idx="5">
                  <c:v>2012</c:v>
                </c:pt>
                <c:pt idx="6">
                  <c:v>2013</c:v>
                </c:pt>
                <c:pt idx="7">
                  <c:v>2014</c:v>
                </c:pt>
                <c:pt idx="8">
                  <c:v>2015</c:v>
                </c:pt>
              </c:numCache>
            </c:numRef>
          </c:cat>
          <c:val>
            <c:numRef>
              <c:f>Tabelle1!$E$2:$E$10</c:f>
              <c:numCache>
                <c:formatCode>General</c:formatCode>
                <c:ptCount val="9"/>
                <c:pt idx="0">
                  <c:v>44</c:v>
                </c:pt>
                <c:pt idx="1">
                  <c:v>43</c:v>
                </c:pt>
                <c:pt idx="2">
                  <c:v>40</c:v>
                </c:pt>
                <c:pt idx="3">
                  <c:v>38</c:v>
                </c:pt>
                <c:pt idx="4">
                  <c:v>37</c:v>
                </c:pt>
                <c:pt idx="5">
                  <c:v>35</c:v>
                </c:pt>
                <c:pt idx="6">
                  <c:v>35</c:v>
                </c:pt>
                <c:pt idx="7">
                  <c:v>34</c:v>
                </c:pt>
                <c:pt idx="8">
                  <c:v>35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6F4F-41DA-8A67-A619A51D9D9D}"/>
            </c:ext>
          </c:extLst>
        </c:ser>
        <c:ser>
          <c:idx val="4"/>
          <c:order val="4"/>
          <c:tx>
            <c:strRef>
              <c:f>Tabelle1!$F$1</c:f>
              <c:strCache>
                <c:ptCount val="1"/>
                <c:pt idx="0">
                  <c:v>Radio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cat>
            <c:numRef>
              <c:f>Tabelle1!$A$2:$A$10</c:f>
              <c:numCache>
                <c:formatCode>General</c:formatCode>
                <c:ptCount val="9"/>
                <c:pt idx="0">
                  <c:v>2002</c:v>
                </c:pt>
                <c:pt idx="1">
                  <c:v>2004</c:v>
                </c:pt>
                <c:pt idx="2">
                  <c:v>2006</c:v>
                </c:pt>
                <c:pt idx="3">
                  <c:v>2008</c:v>
                </c:pt>
                <c:pt idx="4">
                  <c:v>2010</c:v>
                </c:pt>
                <c:pt idx="5">
                  <c:v>2012</c:v>
                </c:pt>
                <c:pt idx="6">
                  <c:v>2013</c:v>
                </c:pt>
                <c:pt idx="7">
                  <c:v>2014</c:v>
                </c:pt>
                <c:pt idx="8">
                  <c:v>2015</c:v>
                </c:pt>
              </c:numCache>
            </c:numRef>
          </c:cat>
          <c:val>
            <c:numRef>
              <c:f>Tabelle1!$F$2:$F$10</c:f>
              <c:numCache>
                <c:formatCode>General</c:formatCode>
                <c:ptCount val="9"/>
                <c:pt idx="0">
                  <c:v>32</c:v>
                </c:pt>
                <c:pt idx="1">
                  <c:v>34</c:v>
                </c:pt>
                <c:pt idx="2">
                  <c:v>32</c:v>
                </c:pt>
                <c:pt idx="3">
                  <c:v>30</c:v>
                </c:pt>
                <c:pt idx="4">
                  <c:v>29</c:v>
                </c:pt>
                <c:pt idx="5">
                  <c:v>29</c:v>
                </c:pt>
                <c:pt idx="6">
                  <c:v>30</c:v>
                </c:pt>
                <c:pt idx="7">
                  <c:v>30</c:v>
                </c:pt>
                <c:pt idx="8">
                  <c:v>30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6F4F-41DA-8A67-A619A51D9D9D}"/>
            </c:ext>
          </c:extLst>
        </c:ser>
        <c:ser>
          <c:idx val="5"/>
          <c:order val="5"/>
          <c:tx>
            <c:strRef>
              <c:f>Tabelle1!$G$1</c:f>
              <c:strCache>
                <c:ptCount val="1"/>
                <c:pt idx="0">
                  <c:v>Spezifische Zeitschriften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cat>
            <c:numRef>
              <c:f>Tabelle1!$A$2:$A$10</c:f>
              <c:numCache>
                <c:formatCode>General</c:formatCode>
                <c:ptCount val="9"/>
                <c:pt idx="0">
                  <c:v>2002</c:v>
                </c:pt>
                <c:pt idx="1">
                  <c:v>2004</c:v>
                </c:pt>
                <c:pt idx="2">
                  <c:v>2006</c:v>
                </c:pt>
                <c:pt idx="3">
                  <c:v>2008</c:v>
                </c:pt>
                <c:pt idx="4">
                  <c:v>2010</c:v>
                </c:pt>
                <c:pt idx="5">
                  <c:v>2012</c:v>
                </c:pt>
                <c:pt idx="6">
                  <c:v>2013</c:v>
                </c:pt>
                <c:pt idx="7">
                  <c:v>2014</c:v>
                </c:pt>
                <c:pt idx="8">
                  <c:v>2015</c:v>
                </c:pt>
              </c:numCache>
            </c:numRef>
          </c:cat>
          <c:val>
            <c:numRef>
              <c:f>Tabelle1!$G$2:$G$10</c:f>
              <c:numCache>
                <c:formatCode>General</c:formatCode>
                <c:ptCount val="9"/>
                <c:pt idx="0">
                  <c:v>26</c:v>
                </c:pt>
                <c:pt idx="1">
                  <c:v>24</c:v>
                </c:pt>
                <c:pt idx="2">
                  <c:v>23</c:v>
                </c:pt>
                <c:pt idx="3">
                  <c:v>23</c:v>
                </c:pt>
                <c:pt idx="4">
                  <c:v>22</c:v>
                </c:pt>
                <c:pt idx="5">
                  <c:v>20</c:v>
                </c:pt>
                <c:pt idx="6">
                  <c:v>20</c:v>
                </c:pt>
                <c:pt idx="7">
                  <c:v>19</c:v>
                </c:pt>
                <c:pt idx="8">
                  <c:v>19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6F4F-41DA-8A67-A619A51D9D9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8910208"/>
        <c:axId val="58911744"/>
      </c:lineChart>
      <c:catAx>
        <c:axId val="589102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58911744"/>
        <c:crosses val="autoZero"/>
        <c:auto val="1"/>
        <c:lblAlgn val="ctr"/>
        <c:lblOffset val="100"/>
        <c:noMultiLvlLbl val="0"/>
      </c:catAx>
      <c:valAx>
        <c:axId val="58911744"/>
        <c:scaling>
          <c:orientation val="minMax"/>
          <c:max val="1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5891020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r"/>
      <c:layout>
        <c:manualLayout>
          <c:xMode val="edge"/>
          <c:yMode val="edge"/>
          <c:x val="0.81100783597702453"/>
          <c:y val="0.22686608119157831"/>
          <c:w val="0.17812259880558406"/>
          <c:h val="0.772808731475238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1">
    <c:autoUpdate val="0"/>
  </c:externalData>
  <c:userShapes r:id="rId2"/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b="0" dirty="0"/>
              <a:t>CO2</a:t>
            </a:r>
            <a:r>
              <a:rPr lang="de-DE" baseline="0" dirty="0"/>
              <a:t> Verbrauch in der Herstellung des jeweiligen Mediums in kg</a:t>
            </a:r>
            <a:endParaRPr lang="de-DE" dirty="0"/>
          </a:p>
        </c:rich>
      </c:tx>
      <c:layout>
        <c:manualLayout>
          <c:xMode val="edge"/>
          <c:yMode val="edge"/>
          <c:x val="0.1896527064551714"/>
          <c:y val="3.5331230283911677E-2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2.4929492114471284E-2"/>
          <c:y val="0.1538392178359953"/>
          <c:w val="0.95812992125984264"/>
          <c:h val="0.59317161380064087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1 Exemplar</c:v>
                </c:pt>
              </c:strCache>
            </c:strRef>
          </c:tx>
          <c:spPr>
            <a:solidFill>
              <a:schemeClr val="accent1">
                <a:tint val="43000"/>
              </a:schemeClr>
            </a:solidFill>
            <a:ln>
              <a:noFill/>
            </a:ln>
            <a:effectLst/>
          </c:spPr>
          <c:invertIfNegative val="0"/>
          <c:cat>
            <c:strRef>
              <c:f>Tabelle1!$A$2:$A$3</c:f>
              <c:strCache>
                <c:ptCount val="2"/>
                <c:pt idx="0">
                  <c:v>E-Book</c:v>
                </c:pt>
                <c:pt idx="1">
                  <c:v>Buch </c:v>
                </c:pt>
              </c:strCache>
            </c:strRef>
          </c:cat>
          <c:val>
            <c:numRef>
              <c:f>Tabelle1!$B$2:$B$3</c:f>
              <c:numCache>
                <c:formatCode>General</c:formatCode>
                <c:ptCount val="2"/>
                <c:pt idx="0">
                  <c:v>8</c:v>
                </c:pt>
                <c:pt idx="1">
                  <c:v>0.9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6DA-42FE-AA17-170D4131368F}"/>
            </c:ext>
          </c:extLst>
        </c:ser>
        <c:ser>
          <c:idx val="1"/>
          <c:order val="1"/>
          <c:tx>
            <c:strRef>
              <c:f>Tabelle1!$C$1</c:f>
              <c:strCache>
                <c:ptCount val="1"/>
                <c:pt idx="0">
                  <c:v>2 Exemplare</c:v>
                </c:pt>
              </c:strCache>
            </c:strRef>
          </c:tx>
          <c:spPr>
            <a:solidFill>
              <a:schemeClr val="accent1">
                <a:tint val="56000"/>
              </a:schemeClr>
            </a:solidFill>
            <a:ln>
              <a:noFill/>
            </a:ln>
            <a:effectLst/>
          </c:spPr>
          <c:invertIfNegative val="0"/>
          <c:cat>
            <c:strRef>
              <c:f>Tabelle1!$A$2:$A$3</c:f>
              <c:strCache>
                <c:ptCount val="2"/>
                <c:pt idx="0">
                  <c:v>E-Book</c:v>
                </c:pt>
                <c:pt idx="1">
                  <c:v>Buch </c:v>
                </c:pt>
              </c:strCache>
            </c:strRef>
          </c:cat>
          <c:val>
            <c:numRef>
              <c:f>Tabelle1!$C$2:$C$3</c:f>
              <c:numCache>
                <c:formatCode>General</c:formatCode>
                <c:ptCount val="2"/>
                <c:pt idx="1">
                  <c:v>0.9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6DA-42FE-AA17-170D4131368F}"/>
            </c:ext>
          </c:extLst>
        </c:ser>
        <c:ser>
          <c:idx val="2"/>
          <c:order val="2"/>
          <c:tx>
            <c:strRef>
              <c:f>Tabelle1!$D$1</c:f>
              <c:strCache>
                <c:ptCount val="1"/>
                <c:pt idx="0">
                  <c:v>3 Exemplare</c:v>
                </c:pt>
              </c:strCache>
            </c:strRef>
          </c:tx>
          <c:spPr>
            <a:solidFill>
              <a:schemeClr val="accent1">
                <a:tint val="69000"/>
              </a:schemeClr>
            </a:solidFill>
            <a:ln>
              <a:noFill/>
            </a:ln>
            <a:effectLst/>
          </c:spPr>
          <c:invertIfNegative val="0"/>
          <c:cat>
            <c:strRef>
              <c:f>Tabelle1!$A$2:$A$3</c:f>
              <c:strCache>
                <c:ptCount val="2"/>
                <c:pt idx="0">
                  <c:v>E-Book</c:v>
                </c:pt>
                <c:pt idx="1">
                  <c:v>Buch </c:v>
                </c:pt>
              </c:strCache>
            </c:strRef>
          </c:cat>
          <c:val>
            <c:numRef>
              <c:f>Tabelle1!$D$2:$D$3</c:f>
              <c:numCache>
                <c:formatCode>General</c:formatCode>
                <c:ptCount val="2"/>
                <c:pt idx="1">
                  <c:v>0.9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6DA-42FE-AA17-170D4131368F}"/>
            </c:ext>
          </c:extLst>
        </c:ser>
        <c:ser>
          <c:idx val="3"/>
          <c:order val="3"/>
          <c:tx>
            <c:strRef>
              <c:f>Tabelle1!$E$1</c:f>
              <c:strCache>
                <c:ptCount val="1"/>
                <c:pt idx="0">
                  <c:v>4 Exemplare</c:v>
                </c:pt>
              </c:strCache>
            </c:strRef>
          </c:tx>
          <c:spPr>
            <a:solidFill>
              <a:schemeClr val="accent1">
                <a:tint val="81000"/>
              </a:schemeClr>
            </a:solidFill>
            <a:ln>
              <a:noFill/>
            </a:ln>
            <a:effectLst/>
          </c:spPr>
          <c:invertIfNegative val="0"/>
          <c:cat>
            <c:strRef>
              <c:f>Tabelle1!$A$2:$A$3</c:f>
              <c:strCache>
                <c:ptCount val="2"/>
                <c:pt idx="0">
                  <c:v>E-Book</c:v>
                </c:pt>
                <c:pt idx="1">
                  <c:v>Buch </c:v>
                </c:pt>
              </c:strCache>
            </c:strRef>
          </c:cat>
          <c:val>
            <c:numRef>
              <c:f>Tabelle1!$E$2:$E$3</c:f>
              <c:numCache>
                <c:formatCode>General</c:formatCode>
                <c:ptCount val="2"/>
                <c:pt idx="1">
                  <c:v>0.9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B6DA-42FE-AA17-170D4131368F}"/>
            </c:ext>
          </c:extLst>
        </c:ser>
        <c:ser>
          <c:idx val="4"/>
          <c:order val="4"/>
          <c:tx>
            <c:strRef>
              <c:f>Tabelle1!$F$1</c:f>
              <c:strCache>
                <c:ptCount val="1"/>
                <c:pt idx="0">
                  <c:v>5 Exemplare</c:v>
                </c:pt>
              </c:strCache>
            </c:strRef>
          </c:tx>
          <c:spPr>
            <a:solidFill>
              <a:schemeClr val="accent1">
                <a:tint val="94000"/>
              </a:schemeClr>
            </a:solidFill>
            <a:ln>
              <a:noFill/>
            </a:ln>
            <a:effectLst/>
          </c:spPr>
          <c:invertIfNegative val="0"/>
          <c:cat>
            <c:strRef>
              <c:f>Tabelle1!$A$2:$A$3</c:f>
              <c:strCache>
                <c:ptCount val="2"/>
                <c:pt idx="0">
                  <c:v>E-Book</c:v>
                </c:pt>
                <c:pt idx="1">
                  <c:v>Buch </c:v>
                </c:pt>
              </c:strCache>
            </c:strRef>
          </c:cat>
          <c:val>
            <c:numRef>
              <c:f>Tabelle1!$F$2:$F$3</c:f>
              <c:numCache>
                <c:formatCode>General</c:formatCode>
                <c:ptCount val="2"/>
                <c:pt idx="1">
                  <c:v>0.9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B6DA-42FE-AA17-170D4131368F}"/>
            </c:ext>
          </c:extLst>
        </c:ser>
        <c:ser>
          <c:idx val="5"/>
          <c:order val="5"/>
          <c:tx>
            <c:strRef>
              <c:f>Tabelle1!$G$1</c:f>
              <c:strCache>
                <c:ptCount val="1"/>
                <c:pt idx="0">
                  <c:v>6 Exemplare</c:v>
                </c:pt>
              </c:strCache>
            </c:strRef>
          </c:tx>
          <c:spPr>
            <a:solidFill>
              <a:schemeClr val="accent1">
                <a:shade val="93000"/>
              </a:schemeClr>
            </a:solidFill>
            <a:ln>
              <a:noFill/>
            </a:ln>
            <a:effectLst/>
          </c:spPr>
          <c:invertIfNegative val="0"/>
          <c:cat>
            <c:strRef>
              <c:f>Tabelle1!$A$2:$A$3</c:f>
              <c:strCache>
                <c:ptCount val="2"/>
                <c:pt idx="0">
                  <c:v>E-Book</c:v>
                </c:pt>
                <c:pt idx="1">
                  <c:v>Buch </c:v>
                </c:pt>
              </c:strCache>
            </c:strRef>
          </c:cat>
          <c:val>
            <c:numRef>
              <c:f>Tabelle1!$G$2:$G$3</c:f>
              <c:numCache>
                <c:formatCode>General</c:formatCode>
                <c:ptCount val="2"/>
                <c:pt idx="1">
                  <c:v>0.9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B6DA-42FE-AA17-170D4131368F}"/>
            </c:ext>
          </c:extLst>
        </c:ser>
        <c:ser>
          <c:idx val="6"/>
          <c:order val="6"/>
          <c:tx>
            <c:strRef>
              <c:f>Tabelle1!$H$1</c:f>
              <c:strCache>
                <c:ptCount val="1"/>
                <c:pt idx="0">
                  <c:v>7 Exemplare</c:v>
                </c:pt>
              </c:strCache>
            </c:strRef>
          </c:tx>
          <c:spPr>
            <a:solidFill>
              <a:schemeClr val="accent1">
                <a:shade val="80000"/>
              </a:schemeClr>
            </a:solidFill>
            <a:ln>
              <a:noFill/>
            </a:ln>
            <a:effectLst/>
          </c:spPr>
          <c:invertIfNegative val="0"/>
          <c:cat>
            <c:strRef>
              <c:f>Tabelle1!$A$2:$A$3</c:f>
              <c:strCache>
                <c:ptCount val="2"/>
                <c:pt idx="0">
                  <c:v>E-Book</c:v>
                </c:pt>
                <c:pt idx="1">
                  <c:v>Buch </c:v>
                </c:pt>
              </c:strCache>
            </c:strRef>
          </c:cat>
          <c:val>
            <c:numRef>
              <c:f>Tabelle1!$H$2:$H$3</c:f>
              <c:numCache>
                <c:formatCode>General</c:formatCode>
                <c:ptCount val="2"/>
                <c:pt idx="1">
                  <c:v>0.9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B6DA-42FE-AA17-170D4131368F}"/>
            </c:ext>
          </c:extLst>
        </c:ser>
        <c:ser>
          <c:idx val="7"/>
          <c:order val="7"/>
          <c:tx>
            <c:strRef>
              <c:f>Tabelle1!$I$1</c:f>
              <c:strCache>
                <c:ptCount val="1"/>
                <c:pt idx="0">
                  <c:v>8 Exemplare</c:v>
                </c:pt>
              </c:strCache>
            </c:strRef>
          </c:tx>
          <c:spPr>
            <a:solidFill>
              <a:schemeClr val="accent1">
                <a:shade val="68000"/>
              </a:schemeClr>
            </a:solidFill>
            <a:ln>
              <a:noFill/>
            </a:ln>
            <a:effectLst/>
          </c:spPr>
          <c:invertIfNegative val="0"/>
          <c:cat>
            <c:strRef>
              <c:f>Tabelle1!$A$2:$A$3</c:f>
              <c:strCache>
                <c:ptCount val="2"/>
                <c:pt idx="0">
                  <c:v>E-Book</c:v>
                </c:pt>
                <c:pt idx="1">
                  <c:v>Buch </c:v>
                </c:pt>
              </c:strCache>
            </c:strRef>
          </c:cat>
          <c:val>
            <c:numRef>
              <c:f>Tabelle1!$I$2:$I$3</c:f>
              <c:numCache>
                <c:formatCode>General</c:formatCode>
                <c:ptCount val="2"/>
                <c:pt idx="1">
                  <c:v>0.9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B6DA-42FE-AA17-170D4131368F}"/>
            </c:ext>
          </c:extLst>
        </c:ser>
        <c:ser>
          <c:idx val="8"/>
          <c:order val="8"/>
          <c:tx>
            <c:strRef>
              <c:f>Tabelle1!$J$1</c:f>
              <c:strCache>
                <c:ptCount val="1"/>
                <c:pt idx="0">
                  <c:v>9 Exemplare</c:v>
                </c:pt>
              </c:strCache>
            </c:strRef>
          </c:tx>
          <c:spPr>
            <a:solidFill>
              <a:schemeClr val="accent1">
                <a:shade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Tabelle1!$A$2:$A$3</c:f>
              <c:strCache>
                <c:ptCount val="2"/>
                <c:pt idx="0">
                  <c:v>E-Book</c:v>
                </c:pt>
                <c:pt idx="1">
                  <c:v>Buch </c:v>
                </c:pt>
              </c:strCache>
            </c:strRef>
          </c:cat>
          <c:val>
            <c:numRef>
              <c:f>Tabelle1!$J$2:$J$3</c:f>
              <c:numCache>
                <c:formatCode>General</c:formatCode>
                <c:ptCount val="2"/>
                <c:pt idx="1">
                  <c:v>0.9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B6DA-42FE-AA17-170D4131368F}"/>
            </c:ext>
          </c:extLst>
        </c:ser>
        <c:ser>
          <c:idx val="9"/>
          <c:order val="9"/>
          <c:tx>
            <c:strRef>
              <c:f>Tabelle1!$K$1</c:f>
              <c:strCache>
                <c:ptCount val="1"/>
                <c:pt idx="0">
                  <c:v>10 Exemplare</c:v>
                </c:pt>
              </c:strCache>
            </c:strRef>
          </c:tx>
          <c:spPr>
            <a:solidFill>
              <a:schemeClr val="accent1">
                <a:shade val="42000"/>
              </a:schemeClr>
            </a:solidFill>
            <a:ln>
              <a:noFill/>
            </a:ln>
            <a:effectLst/>
          </c:spPr>
          <c:invertIfNegative val="0"/>
          <c:cat>
            <c:strRef>
              <c:f>Tabelle1!$A$2:$A$3</c:f>
              <c:strCache>
                <c:ptCount val="2"/>
                <c:pt idx="0">
                  <c:v>E-Book</c:v>
                </c:pt>
                <c:pt idx="1">
                  <c:v>Buch </c:v>
                </c:pt>
              </c:strCache>
            </c:strRef>
          </c:cat>
          <c:val>
            <c:numRef>
              <c:f>Tabelle1!$K$2:$K$3</c:f>
              <c:numCache>
                <c:formatCode>General</c:formatCode>
                <c:ptCount val="2"/>
                <c:pt idx="1">
                  <c:v>0.9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B6DA-42FE-AA17-170D4131368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67551616"/>
        <c:axId val="67553152"/>
      </c:barChart>
      <c:catAx>
        <c:axId val="675516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67553152"/>
        <c:crosses val="autoZero"/>
        <c:auto val="1"/>
        <c:lblAlgn val="ctr"/>
        <c:lblOffset val="100"/>
        <c:noMultiLvlLbl val="0"/>
      </c:catAx>
      <c:valAx>
        <c:axId val="675531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6755161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"/>
          <c:y val="0.85278004918154959"/>
          <c:w val="0.56545893719806761"/>
          <c:h val="9.422310539258303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dirty="0"/>
              <a:t>Das Alter von Nutzern</a:t>
            </a:r>
            <a:r>
              <a:rPr lang="de-DE" baseline="0" dirty="0"/>
              <a:t> </a:t>
            </a:r>
            <a:r>
              <a:rPr lang="de-DE" dirty="0"/>
              <a:t>von Streaming Diensten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Datenreihe 1</c:v>
                </c:pt>
              </c:strCache>
            </c:strRef>
          </c:tx>
          <c:spPr>
            <a:solidFill>
              <a:schemeClr val="accent1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Tabelle1!$A$2:$A$5</c:f>
              <c:strCache>
                <c:ptCount val="4"/>
                <c:pt idx="0">
                  <c:v>14-29 Jahre</c:v>
                </c:pt>
                <c:pt idx="1">
                  <c:v>30-49 Jahre</c:v>
                </c:pt>
                <c:pt idx="2">
                  <c:v>50-64 Jahre</c:v>
                </c:pt>
                <c:pt idx="3">
                  <c:v>65 Jahre und älter</c:v>
                </c:pt>
              </c:strCache>
            </c:strRef>
          </c:cat>
          <c:val>
            <c:numRef>
              <c:f>Tabelle1!$B$2:$B$5</c:f>
              <c:numCache>
                <c:formatCode>0%</c:formatCode>
                <c:ptCount val="4"/>
                <c:pt idx="0">
                  <c:v>0.92</c:v>
                </c:pt>
                <c:pt idx="1">
                  <c:v>0.91</c:v>
                </c:pt>
                <c:pt idx="2">
                  <c:v>0.63000000000000012</c:v>
                </c:pt>
                <c:pt idx="3">
                  <c:v>0.27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CBA-42A1-8B11-D919F63484F6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65"/>
        <c:axId val="78750848"/>
        <c:axId val="78752384"/>
      </c:barChart>
      <c:catAx>
        <c:axId val="787508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78752384"/>
        <c:crosses val="autoZero"/>
        <c:auto val="1"/>
        <c:lblAlgn val="ctr"/>
        <c:lblOffset val="100"/>
        <c:noMultiLvlLbl val="0"/>
      </c:catAx>
      <c:valAx>
        <c:axId val="78752384"/>
        <c:scaling>
          <c:orientation val="minMax"/>
        </c:scaling>
        <c:delete val="1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one"/>
        <c:crossAx val="787508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Welche Endgeräte werden für Videostreams genutzt?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Anzahl der Befragten in %</c:v>
                </c:pt>
              </c:strCache>
            </c:strRef>
          </c:tx>
          <c:spPr>
            <a:solidFill>
              <a:schemeClr val="accent1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Tabelle1!$A$2:$A$5</c:f>
              <c:strCache>
                <c:ptCount val="4"/>
                <c:pt idx="0">
                  <c:v>PC/Laptop</c:v>
                </c:pt>
                <c:pt idx="1">
                  <c:v>Fernsehgerät /SmartTV</c:v>
                </c:pt>
                <c:pt idx="2">
                  <c:v>Smartphone</c:v>
                </c:pt>
                <c:pt idx="3">
                  <c:v>Tablet </c:v>
                </c:pt>
              </c:strCache>
            </c:strRef>
          </c:cat>
          <c:val>
            <c:numRef>
              <c:f>Tabelle1!$B$2:$B$5</c:f>
              <c:numCache>
                <c:formatCode>General</c:formatCode>
                <c:ptCount val="4"/>
                <c:pt idx="0">
                  <c:v>73</c:v>
                </c:pt>
                <c:pt idx="1">
                  <c:v>71</c:v>
                </c:pt>
                <c:pt idx="2">
                  <c:v>64</c:v>
                </c:pt>
                <c:pt idx="3">
                  <c:v>31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175-4F10-8CA0-39F7CAB59470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65"/>
        <c:axId val="76479488"/>
        <c:axId val="80130816"/>
      </c:barChart>
      <c:catAx>
        <c:axId val="764794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80130816"/>
        <c:crosses val="autoZero"/>
        <c:auto val="1"/>
        <c:lblAlgn val="ctr"/>
        <c:lblOffset val="100"/>
        <c:noMultiLvlLbl val="0"/>
      </c:catAx>
      <c:valAx>
        <c:axId val="80130816"/>
        <c:scaling>
          <c:orientation val="minMax"/>
          <c:max val="100"/>
        </c:scaling>
        <c:delete val="1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one"/>
        <c:crossAx val="7647948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Weshalb nutzen Sie keine Streamig-Dienste?</a:t>
            </a:r>
          </a:p>
        </c:rich>
      </c:tx>
      <c:layout>
        <c:manualLayout>
          <c:xMode val="edge"/>
          <c:yMode val="edge"/>
          <c:x val="1.7617920730383884E-2"/>
          <c:y val="9.89143732636155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>
        <c:manualLayout>
          <c:layoutTarget val="inner"/>
          <c:xMode val="edge"/>
          <c:yMode val="edge"/>
          <c:x val="0.32951292510867641"/>
          <c:y val="0.1738920440684607"/>
          <c:w val="0.76105647145669297"/>
          <c:h val="0.77054522818988525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Prozentanteil der Gründe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Tabelle1!$A$2:$A$11</c:f>
              <c:strCache>
                <c:ptCount val="10"/>
                <c:pt idx="0">
                  <c:v>Der Preis ist mir zu hoch</c:v>
                </c:pt>
                <c:pt idx="1">
                  <c:v>Die Bedienung ist mir zu kompliziert</c:v>
                </c:pt>
                <c:pt idx="2">
                  <c:v>Die Anmeldung ist mir zu kompliziert</c:v>
                </c:pt>
                <c:pt idx="3">
                  <c:v>Unzureichende Übertragungsqualität</c:v>
                </c:pt>
                <c:pt idx="4">
                  <c:v>Ich möchte Musik- oder Filmtitel gern besitzen</c:v>
                </c:pt>
                <c:pt idx="5">
                  <c:v>Ich kenne keine Streaming-Anbieter</c:v>
                </c:pt>
                <c:pt idx="6">
                  <c:v>Aus Datenschutzgründen</c:v>
                </c:pt>
                <c:pt idx="7">
                  <c:v>Zu kleine Auswahl an Musik- oder Filmtiteln</c:v>
                </c:pt>
                <c:pt idx="8">
                  <c:v>Sonstige Gründe</c:v>
                </c:pt>
                <c:pt idx="9">
                  <c:v>Weiß nicht/ keine Angabe</c:v>
                </c:pt>
              </c:strCache>
            </c:strRef>
          </c:cat>
          <c:val>
            <c:numRef>
              <c:f>Tabelle1!$B$2:$B$11</c:f>
              <c:numCache>
                <c:formatCode>0%</c:formatCode>
                <c:ptCount val="10"/>
                <c:pt idx="0">
                  <c:v>0.32000000000000006</c:v>
                </c:pt>
                <c:pt idx="1">
                  <c:v>0.27</c:v>
                </c:pt>
                <c:pt idx="2">
                  <c:v>0.22</c:v>
                </c:pt>
                <c:pt idx="3">
                  <c:v>0.19</c:v>
                </c:pt>
                <c:pt idx="4">
                  <c:v>0.13</c:v>
                </c:pt>
                <c:pt idx="5">
                  <c:v>0.11</c:v>
                </c:pt>
                <c:pt idx="6">
                  <c:v>8.0000000000000016E-2</c:v>
                </c:pt>
                <c:pt idx="7">
                  <c:v>3.0000000000000002E-2</c:v>
                </c:pt>
                <c:pt idx="8">
                  <c:v>0.27</c:v>
                </c:pt>
                <c:pt idx="9">
                  <c:v>3.0000000000000002E-2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672-4585-B386-9D16B6256CC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84095360"/>
        <c:axId val="84096896"/>
      </c:barChart>
      <c:catAx>
        <c:axId val="8409536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84096896"/>
        <c:crosses val="autoZero"/>
        <c:auto val="1"/>
        <c:lblAlgn val="ctr"/>
        <c:lblOffset val="100"/>
        <c:noMultiLvlLbl val="0"/>
      </c:catAx>
      <c:valAx>
        <c:axId val="8409689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840953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dirty="0" err="1"/>
              <a:t>Spotify</a:t>
            </a:r>
            <a:endParaRPr lang="de-DE" dirty="0"/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7.6560039370078756E-2"/>
          <c:y val="0.17695071500057116"/>
          <c:w val="0.92031496062992113"/>
          <c:h val="0.8059281000290293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Umsatz in Mio.$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Tabelle1!$A$2:$A$6</c:f>
              <c:numCache>
                <c:formatCode>General</c:formatCode>
                <c:ptCount val="5"/>
                <c:pt idx="0">
                  <c:v>2011</c:v>
                </c:pt>
                <c:pt idx="1">
                  <c:v>2012</c:v>
                </c:pt>
                <c:pt idx="2">
                  <c:v>2013</c:v>
                </c:pt>
                <c:pt idx="3">
                  <c:v>2014</c:v>
                </c:pt>
                <c:pt idx="4">
                  <c:v>2015</c:v>
                </c:pt>
              </c:numCache>
            </c:numRef>
          </c:cat>
          <c:val>
            <c:numRef>
              <c:f>Tabelle1!$B$2:$B$6</c:f>
              <c:numCache>
                <c:formatCode>General</c:formatCode>
                <c:ptCount val="5"/>
                <c:pt idx="0">
                  <c:v>243</c:v>
                </c:pt>
                <c:pt idx="1">
                  <c:v>575</c:v>
                </c:pt>
                <c:pt idx="2">
                  <c:v>747</c:v>
                </c:pt>
                <c:pt idx="3">
                  <c:v>1300</c:v>
                </c:pt>
                <c:pt idx="4">
                  <c:v>2120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43F-4621-822D-91116500820F}"/>
            </c:ext>
          </c:extLst>
        </c:ser>
        <c:ser>
          <c:idx val="1"/>
          <c:order val="1"/>
          <c:tx>
            <c:strRef>
              <c:f>Tabelle1!$C$1</c:f>
              <c:strCache>
                <c:ptCount val="1"/>
                <c:pt idx="0">
                  <c:v>Nettoeinkommen ind Mio. $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Tabelle1!$A$2:$A$6</c:f>
              <c:numCache>
                <c:formatCode>General</c:formatCode>
                <c:ptCount val="5"/>
                <c:pt idx="0">
                  <c:v>2011</c:v>
                </c:pt>
                <c:pt idx="1">
                  <c:v>2012</c:v>
                </c:pt>
                <c:pt idx="2">
                  <c:v>2013</c:v>
                </c:pt>
                <c:pt idx="3">
                  <c:v>2014</c:v>
                </c:pt>
                <c:pt idx="4">
                  <c:v>2015</c:v>
                </c:pt>
              </c:numCache>
            </c:numRef>
          </c:cat>
          <c:val>
            <c:numRef>
              <c:f>Tabelle1!$C$2:$C$6</c:f>
              <c:numCache>
                <c:formatCode>General</c:formatCode>
                <c:ptCount val="5"/>
                <c:pt idx="0">
                  <c:v>-59</c:v>
                </c:pt>
                <c:pt idx="1">
                  <c:v>-78</c:v>
                </c:pt>
                <c:pt idx="2">
                  <c:v>-68</c:v>
                </c:pt>
                <c:pt idx="3">
                  <c:v>-177</c:v>
                </c:pt>
                <c:pt idx="4">
                  <c:v>-188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43F-4621-822D-91116500820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84131840"/>
        <c:axId val="84133376"/>
      </c:barChart>
      <c:catAx>
        <c:axId val="841318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84133376"/>
        <c:crosses val="autoZero"/>
        <c:auto val="1"/>
        <c:lblAlgn val="ctr"/>
        <c:lblOffset val="100"/>
        <c:noMultiLvlLbl val="0"/>
      </c:catAx>
      <c:valAx>
        <c:axId val="841333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8413184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1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dirty="0"/>
              <a:t>Pandora</a:t>
            </a:r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0.11521398798661504"/>
          <c:y val="0.13532067222039518"/>
          <c:w val="0.85249544592069848"/>
          <c:h val="0.7511916225609772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Umsatz in Mio $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Tabelle1!$A$2:$A$4</c:f>
              <c:numCache>
                <c:formatCode>General</c:formatCode>
                <c:ptCount val="3"/>
                <c:pt idx="0">
                  <c:v>2011</c:v>
                </c:pt>
                <c:pt idx="1">
                  <c:v>2012</c:v>
                </c:pt>
                <c:pt idx="2">
                  <c:v>2013</c:v>
                </c:pt>
              </c:numCache>
            </c:numRef>
          </c:cat>
          <c:val>
            <c:numRef>
              <c:f>Tabelle1!$B$2:$B$4</c:f>
              <c:numCache>
                <c:formatCode>General</c:formatCode>
                <c:ptCount val="3"/>
                <c:pt idx="0">
                  <c:v>267</c:v>
                </c:pt>
                <c:pt idx="1">
                  <c:v>410</c:v>
                </c:pt>
                <c:pt idx="2">
                  <c:v>638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72B-4C75-B1C1-5D93F7506293}"/>
            </c:ext>
          </c:extLst>
        </c:ser>
        <c:ser>
          <c:idx val="1"/>
          <c:order val="1"/>
          <c:tx>
            <c:strRef>
              <c:f>Tabelle1!$C$1</c:f>
              <c:strCache>
                <c:ptCount val="1"/>
                <c:pt idx="0">
                  <c:v>Nettoeinkommen in Mio. $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Tabelle1!$A$2:$A$4</c:f>
              <c:numCache>
                <c:formatCode>General</c:formatCode>
                <c:ptCount val="3"/>
                <c:pt idx="0">
                  <c:v>2011</c:v>
                </c:pt>
                <c:pt idx="1">
                  <c:v>2012</c:v>
                </c:pt>
                <c:pt idx="2">
                  <c:v>2013</c:v>
                </c:pt>
              </c:numCache>
            </c:numRef>
          </c:cat>
          <c:val>
            <c:numRef>
              <c:f>Tabelle1!$C$2:$C$4</c:f>
              <c:numCache>
                <c:formatCode>General</c:formatCode>
                <c:ptCount val="3"/>
                <c:pt idx="0">
                  <c:v>-9</c:v>
                </c:pt>
                <c:pt idx="1">
                  <c:v>-36</c:v>
                </c:pt>
                <c:pt idx="2">
                  <c:v>-41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72B-4C75-B1C1-5D93F750629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84204928"/>
        <c:axId val="84563072"/>
      </c:barChart>
      <c:catAx>
        <c:axId val="842049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84563072"/>
        <c:crosses val="autoZero"/>
        <c:auto val="1"/>
        <c:lblAlgn val="ctr"/>
        <c:lblOffset val="100"/>
        <c:noMultiLvlLbl val="0"/>
      </c:catAx>
      <c:valAx>
        <c:axId val="845630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8420492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1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dirty="0" err="1"/>
              <a:t>Netflix</a:t>
            </a:r>
            <a:endParaRPr lang="de-DE" dirty="0"/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Umsatz in Mio. $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Tabelle1!$A$2:$A$5</c:f>
              <c:numCache>
                <c:formatCode>General</c:formatCode>
                <c:ptCount val="4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</c:numCache>
            </c:numRef>
          </c:cat>
          <c:val>
            <c:numRef>
              <c:f>Tabelle1!$B$2:$B$5</c:f>
              <c:numCache>
                <c:formatCode>General</c:formatCode>
                <c:ptCount val="4"/>
                <c:pt idx="0">
                  <c:v>1000</c:v>
                </c:pt>
                <c:pt idx="1">
                  <c:v>1175</c:v>
                </c:pt>
                <c:pt idx="2">
                  <c:v>1486</c:v>
                </c:pt>
                <c:pt idx="3">
                  <c:v>1820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D57-4D74-8055-69ADC904AD34}"/>
            </c:ext>
          </c:extLst>
        </c:ser>
        <c:ser>
          <c:idx val="1"/>
          <c:order val="1"/>
          <c:tx>
            <c:strRef>
              <c:f>Tabelle1!$C$1</c:f>
              <c:strCache>
                <c:ptCount val="1"/>
                <c:pt idx="0">
                  <c:v>Nettoeinkommen in Mio. $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Tabelle1!$A$2:$A$5</c:f>
              <c:numCache>
                <c:formatCode>General</c:formatCode>
                <c:ptCount val="4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</c:numCache>
            </c:numRef>
          </c:cat>
          <c:val>
            <c:numRef>
              <c:f>Tabelle1!$C$2:$C$5</c:f>
              <c:numCache>
                <c:formatCode>General</c:formatCode>
                <c:ptCount val="4"/>
                <c:pt idx="0">
                  <c:v>2.7</c:v>
                </c:pt>
                <c:pt idx="1">
                  <c:v>48.4</c:v>
                </c:pt>
                <c:pt idx="2">
                  <c:v>83.4</c:v>
                </c:pt>
                <c:pt idx="3">
                  <c:v>43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D57-4D74-8055-69ADC904AD3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84626816"/>
        <c:axId val="84636800"/>
      </c:barChart>
      <c:catAx>
        <c:axId val="846268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84636800"/>
        <c:crosses val="autoZero"/>
        <c:auto val="1"/>
        <c:lblAlgn val="ctr"/>
        <c:lblOffset val="100"/>
        <c:noMultiLvlLbl val="0"/>
      </c:catAx>
      <c:valAx>
        <c:axId val="846368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8462681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Internet</a:t>
            </a:r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Anteil der Nutzer in %</c:v>
                </c:pt>
              </c:strCache>
            </c:strRef>
          </c:tx>
          <c:spPr>
            <a:ln w="317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17"/>
            <c:spPr>
              <a:solidFill>
                <a:schemeClr val="accent1"/>
              </a:solidFill>
              <a:ln>
                <a:noFill/>
              </a:ln>
              <a:effectLst/>
            </c:spPr>
          </c:marker>
          <c:dLbls>
            <c:dLbl>
              <c:idx val="0"/>
              <c:layout>
                <c:manualLayout>
                  <c:x val="-6.6252473347590712E-2"/>
                  <c:y val="4.0860994939947236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97" b="1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8.3925968332772022E-2"/>
                      <c:h val="9.8095574280830405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7-D9F0-4A77-93C5-03C40714A7EB}"/>
                </c:ext>
              </c:extLst>
            </c:dLbl>
            <c:dLbl>
              <c:idx val="1"/>
              <c:layout>
                <c:manualLayout>
                  <c:x val="-5.8375830073028767E-2"/>
                  <c:y val="4.0860994939947236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97" b="1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6-D9F0-4A77-93C5-03C40714A7EB}"/>
                </c:ext>
              </c:extLst>
            </c:dLbl>
            <c:dLbl>
              <c:idx val="2"/>
              <c:layout>
                <c:manualLayout>
                  <c:x val="-5.9306972695408369E-2"/>
                  <c:y val="4.0860994939947291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97" b="1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0-D9F0-4A77-93C5-03C40714A7EB}"/>
                </c:ext>
              </c:extLst>
            </c:dLbl>
            <c:dLbl>
              <c:idx val="3"/>
              <c:layout>
                <c:manualLayout>
                  <c:x val="-5.9168175614372896E-2"/>
                  <c:y val="4.0860994939947236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1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D9F0-4A77-93C5-03C40714A7EB}"/>
                </c:ext>
              </c:extLst>
            </c:dLbl>
            <c:dLbl>
              <c:idx val="4"/>
              <c:layout>
                <c:manualLayout>
                  <c:x val="-3.5647716979272791E-2"/>
                  <c:y val="4.6698279931368249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1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D9F0-4A77-93C5-03C40714A7EB}"/>
                </c:ext>
              </c:extLst>
            </c:dLbl>
            <c:dLbl>
              <c:idx val="5"/>
              <c:layout>
                <c:manualLayout>
                  <c:x val="-6.6252473347590712E-2"/>
                  <c:y val="3.5023709948526133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97" b="1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7.9299398964923509E-2"/>
                      <c:h val="6.3071864332304231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D9F0-4A77-93C5-03C40714A7EB}"/>
                </c:ext>
              </c:extLst>
            </c:dLbl>
            <c:dLbl>
              <c:idx val="6"/>
              <c:layout>
                <c:manualLayout>
                  <c:x val="-6.0000958100585623E-2"/>
                  <c:y val="3.5023709948526181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1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D9F0-4A77-93C5-03C40714A7EB}"/>
                </c:ext>
              </c:extLst>
            </c:dLbl>
            <c:dLbl>
              <c:idx val="7"/>
              <c:layout>
                <c:manualLayout>
                  <c:x val="-5.2298448696719083E-2"/>
                  <c:y val="3.5023709948526133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1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D9F0-4A77-93C5-03C40714A7E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noFill/>
                    </a:ln>
                    <a:effectLst/>
                  </c:spPr>
                </c15:leaderLines>
              </c:ext>
            </c:extLst>
          </c:dLbls>
          <c:cat>
            <c:numRef>
              <c:f>Tabelle1!$A$2:$A$9</c:f>
              <c:numCache>
                <c:formatCode>General</c:formatCode>
                <c:ptCount val="8"/>
                <c:pt idx="0">
                  <c:v>2002</c:v>
                </c:pt>
                <c:pt idx="1">
                  <c:v>2004</c:v>
                </c:pt>
                <c:pt idx="2">
                  <c:v>2006</c:v>
                </c:pt>
                <c:pt idx="3">
                  <c:v>2008</c:v>
                </c:pt>
                <c:pt idx="4">
                  <c:v>2010</c:v>
                </c:pt>
                <c:pt idx="5">
                  <c:v>2012</c:v>
                </c:pt>
                <c:pt idx="6">
                  <c:v>2014</c:v>
                </c:pt>
                <c:pt idx="7">
                  <c:v>2015</c:v>
                </c:pt>
              </c:numCache>
            </c:numRef>
          </c:cat>
          <c:val>
            <c:numRef>
              <c:f>Tabelle1!$B$2:$B$9</c:f>
              <c:numCache>
                <c:formatCode>General</c:formatCode>
                <c:ptCount val="8"/>
                <c:pt idx="0">
                  <c:v>41.7</c:v>
                </c:pt>
                <c:pt idx="1">
                  <c:v>52.7</c:v>
                </c:pt>
                <c:pt idx="2">
                  <c:v>58.2</c:v>
                </c:pt>
                <c:pt idx="3">
                  <c:v>65.099999999999994</c:v>
                </c:pt>
                <c:pt idx="4">
                  <c:v>72</c:v>
                </c:pt>
                <c:pt idx="5">
                  <c:v>75.599999999999994</c:v>
                </c:pt>
                <c:pt idx="6">
                  <c:v>76.8</c:v>
                </c:pt>
                <c:pt idx="7">
                  <c:v>77.599999999999994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C00-4312-B48F-72D5F2F323D5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61983744"/>
        <c:axId val="61985536"/>
      </c:lineChart>
      <c:catAx>
        <c:axId val="619837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61985536"/>
        <c:crosses val="autoZero"/>
        <c:auto val="1"/>
        <c:lblAlgn val="ctr"/>
        <c:lblOffset val="100"/>
        <c:noMultiLvlLbl val="0"/>
      </c:catAx>
      <c:valAx>
        <c:axId val="61985536"/>
        <c:scaling>
          <c:orientation val="minMax"/>
        </c:scaling>
        <c:delete val="1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one"/>
        <c:crossAx val="6198374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de-DE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Nutzung in Minuten pro Tag im Durschnitt</c:v>
                </c:pt>
              </c:strCache>
            </c:strRef>
          </c:tx>
          <c:spPr>
            <a:ln w="317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17"/>
            <c:spPr>
              <a:solidFill>
                <a:schemeClr val="accent1"/>
              </a:solidFill>
              <a:ln>
                <a:noFill/>
              </a:ln>
              <a:effectLst/>
            </c:spPr>
          </c:marker>
          <c:dLbls>
            <c:dLbl>
              <c:idx val="0"/>
              <c:layout>
                <c:manualLayout>
                  <c:x val="-5.8873517857192512E-2"/>
                  <c:y val="3.2392640540467844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6FAC-4BFA-BF77-387EAADF9F65}"/>
                </c:ext>
              </c:extLst>
            </c:dLbl>
            <c:dLbl>
              <c:idx val="1"/>
              <c:layout>
                <c:manualLayout>
                  <c:x val="-4.9373190444554509E-2"/>
                  <c:y val="2.9447855036788949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6FAC-4BFA-BF77-387EAADF9F65}"/>
                </c:ext>
              </c:extLst>
            </c:dLbl>
            <c:dLbl>
              <c:idx val="2"/>
              <c:layout>
                <c:manualLayout>
                  <c:x val="-5.2916156552879026E-2"/>
                  <c:y val="3.8282211547825538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6FAC-4BFA-BF77-387EAADF9F65}"/>
                </c:ext>
              </c:extLst>
            </c:dLbl>
            <c:dLbl>
              <c:idx val="3"/>
              <c:layout>
                <c:manualLayout>
                  <c:x val="-4.7286604991047393E-2"/>
                  <c:y val="4.1226997051504427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6FAC-4BFA-BF77-387EAADF9F65}"/>
                </c:ext>
              </c:extLst>
            </c:dLbl>
            <c:dLbl>
              <c:idx val="4"/>
              <c:layout>
                <c:manualLayout>
                  <c:x val="-5.1302323974507485E-2"/>
                  <c:y val="4.1226997051504531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6FAC-4BFA-BF77-387EAADF9F65}"/>
                </c:ext>
              </c:extLst>
            </c:dLbl>
            <c:dLbl>
              <c:idx val="5"/>
              <c:layout>
                <c:manualLayout>
                  <c:x val="-5.2310969335989797E-2"/>
                  <c:y val="4.4171782555183427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6FAC-4BFA-BF77-387EAADF9F65}"/>
                </c:ext>
              </c:extLst>
            </c:dLbl>
            <c:dLbl>
              <c:idx val="6"/>
              <c:layout>
                <c:manualLayout>
                  <c:x val="-5.8955321378635454E-2"/>
                  <c:y val="3.8282211547825643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6FAC-4BFA-BF77-387EAADF9F65}"/>
                </c:ext>
              </c:extLst>
            </c:dLbl>
            <c:dLbl>
              <c:idx val="7"/>
              <c:layout>
                <c:manualLayout>
                  <c:x val="-5.5653794789910081E-2"/>
                  <c:y val="3.8282211547825643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6FAC-4BFA-BF77-387EAADF9F6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Tabelle1!$A$2:$A$9</c:f>
              <c:numCache>
                <c:formatCode>General</c:formatCode>
                <c:ptCount val="8"/>
                <c:pt idx="0">
                  <c:v>2002</c:v>
                </c:pt>
                <c:pt idx="1">
                  <c:v>2004</c:v>
                </c:pt>
                <c:pt idx="2">
                  <c:v>2006</c:v>
                </c:pt>
                <c:pt idx="3">
                  <c:v>2008</c:v>
                </c:pt>
                <c:pt idx="4">
                  <c:v>2010</c:v>
                </c:pt>
                <c:pt idx="5">
                  <c:v>2012</c:v>
                </c:pt>
                <c:pt idx="6">
                  <c:v>2014</c:v>
                </c:pt>
                <c:pt idx="7">
                  <c:v>2015</c:v>
                </c:pt>
              </c:numCache>
            </c:numRef>
          </c:cat>
          <c:val>
            <c:numRef>
              <c:f>Tabelle1!$B$2:$B$9</c:f>
              <c:numCache>
                <c:formatCode>General</c:formatCode>
                <c:ptCount val="8"/>
                <c:pt idx="0">
                  <c:v>35</c:v>
                </c:pt>
                <c:pt idx="1">
                  <c:v>43</c:v>
                </c:pt>
                <c:pt idx="2">
                  <c:v>48</c:v>
                </c:pt>
                <c:pt idx="3">
                  <c:v>58</c:v>
                </c:pt>
                <c:pt idx="4">
                  <c:v>77</c:v>
                </c:pt>
                <c:pt idx="5">
                  <c:v>83</c:v>
                </c:pt>
                <c:pt idx="6">
                  <c:v>111</c:v>
                </c:pt>
                <c:pt idx="7">
                  <c:v>109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1AB-476B-BF67-BE2A462C6828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63418752"/>
        <c:axId val="63420288"/>
      </c:lineChart>
      <c:catAx>
        <c:axId val="634187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63420288"/>
        <c:crosses val="autoZero"/>
        <c:auto val="1"/>
        <c:lblAlgn val="ctr"/>
        <c:lblOffset val="100"/>
        <c:noMultiLvlLbl val="0"/>
      </c:catAx>
      <c:valAx>
        <c:axId val="63420288"/>
        <c:scaling>
          <c:orientation val="minMax"/>
        </c:scaling>
        <c:delete val="1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one"/>
        <c:crossAx val="6341875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27"/>
    </mc:Choice>
    <mc:Fallback>
      <c:style val="27"/>
    </mc:Fallback>
  </mc:AlternateContent>
  <c:chart>
    <c:autoTitleDeleted val="1"/>
    <c:plotArea>
      <c:layout>
        <c:manualLayout>
          <c:layoutTarget val="inner"/>
          <c:xMode val="edge"/>
          <c:yMode val="edge"/>
          <c:x val="4.4068958593290596E-2"/>
          <c:y val="4.2897677563031887E-2"/>
          <c:w val="0.93650177607580476"/>
          <c:h val="0.77362542750338026"/>
        </c:manualLayout>
      </c:layout>
      <c:lineChart>
        <c:grouping val="standar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Täglich verkaufte Auflage der Tageszeitungen (in Millionen)</c:v>
                </c:pt>
              </c:strCache>
            </c:strRef>
          </c:tx>
          <c:marker>
            <c:spPr>
              <a:ln w="31750"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2200" b="0" i="1"/>
                </a:pPr>
                <a:endParaRPr lang="de-DE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Tabelle1!$A$2:$A$11</c:f>
              <c:numCache>
                <c:formatCode>General</c:formatCode>
                <c:ptCount val="10"/>
                <c:pt idx="0">
                  <c:v>2003</c:v>
                </c:pt>
                <c:pt idx="1">
                  <c:v>2004</c:v>
                </c:pt>
                <c:pt idx="2">
                  <c:v>2005</c:v>
                </c:pt>
                <c:pt idx="3">
                  <c:v>2006</c:v>
                </c:pt>
                <c:pt idx="4">
                  <c:v>2007</c:v>
                </c:pt>
                <c:pt idx="5">
                  <c:v>2008</c:v>
                </c:pt>
                <c:pt idx="6">
                  <c:v>2009</c:v>
                </c:pt>
                <c:pt idx="7">
                  <c:v>2010</c:v>
                </c:pt>
                <c:pt idx="8">
                  <c:v>2011</c:v>
                </c:pt>
                <c:pt idx="9">
                  <c:v>2012</c:v>
                </c:pt>
              </c:numCache>
            </c:numRef>
          </c:cat>
          <c:val>
            <c:numRef>
              <c:f>Tabelle1!$B$2:$B$11</c:f>
              <c:numCache>
                <c:formatCode>General</c:formatCode>
                <c:ptCount val="10"/>
                <c:pt idx="0">
                  <c:v>22.6</c:v>
                </c:pt>
                <c:pt idx="1">
                  <c:v>21.7</c:v>
                </c:pt>
                <c:pt idx="2">
                  <c:v>21.7</c:v>
                </c:pt>
                <c:pt idx="3">
                  <c:v>21</c:v>
                </c:pt>
                <c:pt idx="4">
                  <c:v>20.8</c:v>
                </c:pt>
                <c:pt idx="5">
                  <c:v>20</c:v>
                </c:pt>
                <c:pt idx="6">
                  <c:v>19.95</c:v>
                </c:pt>
                <c:pt idx="7">
                  <c:v>19.399999999999999</c:v>
                </c:pt>
                <c:pt idx="8">
                  <c:v>18.8</c:v>
                </c:pt>
                <c:pt idx="9">
                  <c:v>18.399999999999999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9E1-470F-8E78-9CE2F0CFF8E6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90149632"/>
        <c:axId val="90151552"/>
      </c:lineChart>
      <c:catAx>
        <c:axId val="901496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crossAx val="90151552"/>
        <c:crosses val="autoZero"/>
        <c:auto val="1"/>
        <c:lblAlgn val="ctr"/>
        <c:lblOffset val="100"/>
        <c:noMultiLvlLbl val="0"/>
      </c:catAx>
      <c:valAx>
        <c:axId val="90151552"/>
        <c:scaling>
          <c:orientation val="minMax"/>
        </c:scaling>
        <c:delete val="0"/>
        <c:axPos val="l"/>
        <c:numFmt formatCode="General" sourceLinked="0"/>
        <c:majorTickMark val="none"/>
        <c:minorTickMark val="none"/>
        <c:tickLblPos val="nextTo"/>
        <c:crossAx val="90149632"/>
        <c:crosses val="autoZero"/>
        <c:crossBetween val="between"/>
      </c:valAx>
    </c:plotArea>
    <c:legend>
      <c:legendPos val="b"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de-DE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 algn="l">
              <a:defRPr/>
            </a:pPr>
            <a:r>
              <a:rPr lang="en-US" sz="2000" dirty="0"/>
              <a:t>In</a:t>
            </a:r>
            <a:r>
              <a:rPr lang="en-US" sz="2000" baseline="0" dirty="0"/>
              <a:t> Deutschland </a:t>
            </a:r>
            <a:r>
              <a:rPr lang="en-US" sz="2000" baseline="0" dirty="0" err="1"/>
              <a:t>gibt</a:t>
            </a:r>
            <a:r>
              <a:rPr lang="en-US" sz="2000" baseline="0" dirty="0"/>
              <a:t> </a:t>
            </a:r>
            <a:r>
              <a:rPr lang="en-US" sz="2000" baseline="0" dirty="0" err="1"/>
              <a:t>es</a:t>
            </a:r>
            <a:r>
              <a:rPr lang="en-US" sz="2000" baseline="0" dirty="0"/>
              <a:t> </a:t>
            </a:r>
            <a:r>
              <a:rPr lang="en-US" sz="2000" baseline="0" dirty="0" err="1"/>
              <a:t>immer</a:t>
            </a:r>
            <a:r>
              <a:rPr lang="en-US" sz="2000" baseline="0" dirty="0"/>
              <a:t> </a:t>
            </a:r>
            <a:r>
              <a:rPr lang="en-US" sz="2000" baseline="0" dirty="0" err="1"/>
              <a:t>weniger</a:t>
            </a:r>
            <a:r>
              <a:rPr lang="en-US" sz="2000" baseline="0" dirty="0"/>
              <a:t> </a:t>
            </a:r>
            <a:r>
              <a:rPr lang="en-US" sz="2000" baseline="0" dirty="0" err="1"/>
              <a:t>Tageszeitungen</a:t>
            </a:r>
            <a:endParaRPr lang="en-US" sz="2000" baseline="0" dirty="0"/>
          </a:p>
          <a:p>
            <a:pPr algn="l">
              <a:defRPr/>
            </a:pPr>
            <a:r>
              <a:rPr lang="en-US" sz="2000" baseline="0" dirty="0" err="1">
                <a:solidFill>
                  <a:schemeClr val="accent1">
                    <a:lumMod val="75000"/>
                  </a:schemeClr>
                </a:solidFill>
              </a:rPr>
              <a:t>Anzahl</a:t>
            </a:r>
            <a:r>
              <a:rPr lang="en-US" sz="2000" baseline="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000" baseline="0" dirty="0" err="1">
                <a:solidFill>
                  <a:schemeClr val="accent1">
                    <a:lumMod val="75000"/>
                  </a:schemeClr>
                </a:solidFill>
              </a:rPr>
              <a:t>der</a:t>
            </a:r>
            <a:r>
              <a:rPr lang="en-US" sz="2000" baseline="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000" baseline="0" dirty="0" err="1">
                <a:solidFill>
                  <a:schemeClr val="accent1">
                    <a:lumMod val="75000"/>
                  </a:schemeClr>
                </a:solidFill>
              </a:rPr>
              <a:t>Tageszeitungen</a:t>
            </a:r>
            <a:endParaRPr lang="en-US" sz="2000" dirty="0">
              <a:solidFill>
                <a:schemeClr val="accent1">
                  <a:lumMod val="75000"/>
                </a:schemeClr>
              </a:solidFill>
            </a:endParaRPr>
          </a:p>
        </c:rich>
      </c:tx>
      <c:layout>
        <c:manualLayout>
          <c:xMode val="edge"/>
          <c:yMode val="edge"/>
          <c:x val="8.0048707361872154E-2"/>
          <c:y val="0"/>
        </c:manualLayout>
      </c:layout>
      <c:overlay val="0"/>
    </c:title>
    <c:autoTitleDeleted val="0"/>
    <c:plotArea>
      <c:layout>
        <c:manualLayout>
          <c:layoutTarget val="inner"/>
          <c:xMode val="edge"/>
          <c:yMode val="edge"/>
          <c:x val="7.2396855265481605E-2"/>
          <c:y val="0.12858450833180737"/>
          <c:w val="0.92032689468503937"/>
          <c:h val="0.78612304465286387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
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tint val="60000"/>
                    <a:lumMod val="104000"/>
                  </a:schemeClr>
                </a:gs>
                <a:gs pos="100000">
                  <a:schemeClr val="accent1">
                    <a:tint val="84000"/>
                  </a:schemeClr>
                </a:gs>
              </a:gsLst>
              <a:lin ang="5400000" scaled="0"/>
            </a:gradFill>
            <a:ln w="9525" cap="rnd" cmpd="sng" algn="ctr">
              <a:solidFill>
                <a:schemeClr val="accent1">
                  <a:tint val="60000"/>
                </a:schemeClr>
              </a:solidFill>
              <a:prstDash val="solid"/>
            </a:ln>
            <a:effectLst/>
          </c:spPr>
          <c:invertIfNegative val="0"/>
          <c:dPt>
            <c:idx val="0"/>
            <c:invertIfNegative val="0"/>
            <c:bubble3D val="0"/>
            <c:spPr>
              <a:gradFill rotWithShape="1">
                <a:gsLst>
                  <a:gs pos="0">
                    <a:schemeClr val="dk1">
                      <a:tint val="60000"/>
                      <a:lumMod val="104000"/>
                    </a:schemeClr>
                  </a:gs>
                  <a:gs pos="100000">
                    <a:schemeClr val="dk1">
                      <a:tint val="84000"/>
                    </a:schemeClr>
                  </a:gs>
                </a:gsLst>
                <a:lin ang="5400000" scaled="0"/>
              </a:gradFill>
              <a:ln w="9525" cap="rnd" cmpd="sng" algn="ctr">
                <a:solidFill>
                  <a:schemeClr val="dk1">
                    <a:tint val="60000"/>
                  </a:schemeClr>
                </a:solidFill>
                <a:prstDash val="solid"/>
              </a:ln>
              <a:effectLst/>
            </c:spPr>
            <c:extLst>
              <c:ext xmlns:c16="http://schemas.microsoft.com/office/drawing/2014/chart" uri="{C3380CC4-5D6E-409C-BE32-E72D297353CC}">
                <c16:uniqueId val="{00000000-1E35-4A30-B300-9873A60EBB49}"/>
              </c:ext>
            </c:extLst>
          </c:dPt>
          <c:dPt>
            <c:idx val="1"/>
            <c:invertIfNegative val="0"/>
            <c:bubble3D val="0"/>
            <c:spPr>
              <a:gradFill rotWithShape="1">
                <a:gsLst>
                  <a:gs pos="0">
                    <a:schemeClr val="accent1">
                      <a:tint val="96000"/>
                      <a:lumMod val="102000"/>
                    </a:schemeClr>
                  </a:gs>
                  <a:gs pos="100000">
                    <a:schemeClr val="accent1">
                      <a:shade val="88000"/>
                      <a:lumMod val="94000"/>
                    </a:schemeClr>
                  </a:gs>
                </a:gsLst>
                <a:path path="circle">
                  <a:fillToRect l="50000" t="100000" r="100000" b="50000"/>
                </a:path>
              </a:gradFill>
              <a:ln w="9525" cap="rnd" cmpd="sng" algn="ctr">
                <a:solidFill>
                  <a:schemeClr val="accent1">
                    <a:tint val="60000"/>
                  </a:schemeClr>
                </a:solidFill>
                <a:prstDash val="solid"/>
              </a:ln>
              <a:effectLst>
                <a:reflection blurRad="12700" stA="26000" endPos="32000" dist="12700" dir="5400000" sy="-100000" rotWithShape="0"/>
              </a:effectLst>
            </c:spPr>
            <c:extLst>
              <c:ext xmlns:c16="http://schemas.microsoft.com/office/drawing/2014/chart" uri="{C3380CC4-5D6E-409C-BE32-E72D297353CC}">
                <c16:uniqueId val="{00000001-1E35-4A30-B300-9873A60EBB49}"/>
              </c:ext>
            </c:extLst>
          </c:dPt>
          <c:dLbls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Tabelle1!$A$2:$A$5</c:f>
              <c:numCache>
                <c:formatCode>General</c:formatCode>
                <c:ptCount val="4"/>
                <c:pt idx="0">
                  <c:v>1992</c:v>
                </c:pt>
                <c:pt idx="1">
                  <c:v>2002</c:v>
                </c:pt>
                <c:pt idx="2">
                  <c:v>2012</c:v>
                </c:pt>
              </c:numCache>
            </c:numRef>
          </c:cat>
          <c:val>
            <c:numRef>
              <c:f>Tabelle1!$B$2:$B$5</c:f>
              <c:numCache>
                <c:formatCode>General</c:formatCode>
                <c:ptCount val="4"/>
                <c:pt idx="0">
                  <c:v>426</c:v>
                </c:pt>
                <c:pt idx="1">
                  <c:v>385</c:v>
                </c:pt>
                <c:pt idx="2">
                  <c:v>333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E35-4A30-B300-9873A60EBB4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09696128"/>
        <c:axId val="130985344"/>
      </c:barChart>
      <c:catAx>
        <c:axId val="10969612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130985344"/>
        <c:crosses val="autoZero"/>
        <c:auto val="1"/>
        <c:lblAlgn val="ctr"/>
        <c:lblOffset val="100"/>
        <c:noMultiLvlLbl val="0"/>
      </c:catAx>
      <c:valAx>
        <c:axId val="130985344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109696128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de-DE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19"/>
    </mc:Choice>
    <mc:Fallback>
      <c:style val="19"/>
    </mc:Fallback>
  </mc:AlternateContent>
  <c:chart>
    <c:autoTitleDeleted val="1"/>
    <c:plotArea>
      <c:layout>
        <c:manualLayout>
          <c:layoutTarget val="inner"/>
          <c:xMode val="edge"/>
          <c:yMode val="edge"/>
          <c:x val="5.5404213216803402E-2"/>
          <c:y val="4.1642153221413354E-2"/>
          <c:w val="0.85390895669291333"/>
          <c:h val="0.8690098505776420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2004</c:v>
                </c:pt>
              </c:strCache>
            </c:strRef>
          </c:tx>
          <c:invertIfNegative val="0"/>
          <c:cat>
            <c:strRef>
              <c:f>Tabelle1!$A$2:$A$6</c:f>
              <c:strCache>
                <c:ptCount val="5"/>
                <c:pt idx="0">
                  <c:v>14-19 Jahre</c:v>
                </c:pt>
                <c:pt idx="1">
                  <c:v>20 bis 29 Jahre</c:v>
                </c:pt>
                <c:pt idx="2">
                  <c:v>30 bis 39 Jahre</c:v>
                </c:pt>
                <c:pt idx="3">
                  <c:v>40 bis 49 Jahre</c:v>
                </c:pt>
                <c:pt idx="4">
                  <c:v>50 bis 64 Jahre</c:v>
                </c:pt>
              </c:strCache>
            </c:strRef>
          </c:cat>
          <c:val>
            <c:numRef>
              <c:f>Tabelle1!$B$2:$B$6</c:f>
              <c:numCache>
                <c:formatCode>General</c:formatCode>
                <c:ptCount val="5"/>
                <c:pt idx="0">
                  <c:v>28</c:v>
                </c:pt>
                <c:pt idx="1">
                  <c:v>45</c:v>
                </c:pt>
                <c:pt idx="2">
                  <c:v>57</c:v>
                </c:pt>
                <c:pt idx="3">
                  <c:v>67</c:v>
                </c:pt>
                <c:pt idx="4">
                  <c:v>72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9F5-4D4E-B135-76721DA78064}"/>
            </c:ext>
          </c:extLst>
        </c:ser>
        <c:ser>
          <c:idx val="1"/>
          <c:order val="1"/>
          <c:tx>
            <c:strRef>
              <c:f>Tabelle1!$C$1</c:f>
              <c:strCache>
                <c:ptCount val="1"/>
                <c:pt idx="0">
                  <c:v>2005</c:v>
                </c:pt>
              </c:strCache>
            </c:strRef>
          </c:tx>
          <c:invertIfNegative val="0"/>
          <c:cat>
            <c:strRef>
              <c:f>Tabelle1!$A$2:$A$6</c:f>
              <c:strCache>
                <c:ptCount val="5"/>
                <c:pt idx="0">
                  <c:v>14-19 Jahre</c:v>
                </c:pt>
                <c:pt idx="1">
                  <c:v>20 bis 29 Jahre</c:v>
                </c:pt>
                <c:pt idx="2">
                  <c:v>30 bis 39 Jahre</c:v>
                </c:pt>
                <c:pt idx="3">
                  <c:v>40 bis 49 Jahre</c:v>
                </c:pt>
                <c:pt idx="4">
                  <c:v>50 bis 64 Jahre</c:v>
                </c:pt>
              </c:strCache>
            </c:strRef>
          </c:cat>
          <c:val>
            <c:numRef>
              <c:f>Tabelle1!$C$2:$C$6</c:f>
              <c:numCache>
                <c:formatCode>General</c:formatCode>
                <c:ptCount val="5"/>
                <c:pt idx="0">
                  <c:v>27</c:v>
                </c:pt>
                <c:pt idx="1">
                  <c:v>40</c:v>
                </c:pt>
                <c:pt idx="2">
                  <c:v>52</c:v>
                </c:pt>
                <c:pt idx="3">
                  <c:v>62</c:v>
                </c:pt>
                <c:pt idx="4">
                  <c:v>72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9F5-4D4E-B135-76721DA78064}"/>
            </c:ext>
          </c:extLst>
        </c:ser>
        <c:ser>
          <c:idx val="2"/>
          <c:order val="2"/>
          <c:tx>
            <c:strRef>
              <c:f>Tabelle1!$D$1</c:f>
              <c:strCache>
                <c:ptCount val="1"/>
                <c:pt idx="0">
                  <c:v>2006</c:v>
                </c:pt>
              </c:strCache>
            </c:strRef>
          </c:tx>
          <c:invertIfNegative val="0"/>
          <c:cat>
            <c:strRef>
              <c:f>Tabelle1!$A$2:$A$6</c:f>
              <c:strCache>
                <c:ptCount val="5"/>
                <c:pt idx="0">
                  <c:v>14-19 Jahre</c:v>
                </c:pt>
                <c:pt idx="1">
                  <c:v>20 bis 29 Jahre</c:v>
                </c:pt>
                <c:pt idx="2">
                  <c:v>30 bis 39 Jahre</c:v>
                </c:pt>
                <c:pt idx="3">
                  <c:v>40 bis 49 Jahre</c:v>
                </c:pt>
                <c:pt idx="4">
                  <c:v>50 bis 64 Jahre</c:v>
                </c:pt>
              </c:strCache>
            </c:strRef>
          </c:cat>
          <c:val>
            <c:numRef>
              <c:f>Tabelle1!$D$2:$D$6</c:f>
              <c:numCache>
                <c:formatCode>General</c:formatCode>
                <c:ptCount val="5"/>
                <c:pt idx="0">
                  <c:v>28</c:v>
                </c:pt>
                <c:pt idx="1">
                  <c:v>39</c:v>
                </c:pt>
                <c:pt idx="2">
                  <c:v>51</c:v>
                </c:pt>
                <c:pt idx="3">
                  <c:v>64</c:v>
                </c:pt>
                <c:pt idx="4">
                  <c:v>71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9F5-4D4E-B135-76721DA78064}"/>
            </c:ext>
          </c:extLst>
        </c:ser>
        <c:ser>
          <c:idx val="3"/>
          <c:order val="3"/>
          <c:tx>
            <c:strRef>
              <c:f>Tabelle1!$E$1</c:f>
              <c:strCache>
                <c:ptCount val="1"/>
                <c:pt idx="0">
                  <c:v>2007</c:v>
                </c:pt>
              </c:strCache>
            </c:strRef>
          </c:tx>
          <c:invertIfNegative val="0"/>
          <c:cat>
            <c:strRef>
              <c:f>Tabelle1!$A$2:$A$6</c:f>
              <c:strCache>
                <c:ptCount val="5"/>
                <c:pt idx="0">
                  <c:v>14-19 Jahre</c:v>
                </c:pt>
                <c:pt idx="1">
                  <c:v>20 bis 29 Jahre</c:v>
                </c:pt>
                <c:pt idx="2">
                  <c:v>30 bis 39 Jahre</c:v>
                </c:pt>
                <c:pt idx="3">
                  <c:v>40 bis 49 Jahre</c:v>
                </c:pt>
                <c:pt idx="4">
                  <c:v>50 bis 64 Jahre</c:v>
                </c:pt>
              </c:strCache>
            </c:strRef>
          </c:cat>
          <c:val>
            <c:numRef>
              <c:f>Tabelle1!$E$2:$E$6</c:f>
              <c:numCache>
                <c:formatCode>General</c:formatCode>
                <c:ptCount val="5"/>
                <c:pt idx="0">
                  <c:v>25</c:v>
                </c:pt>
                <c:pt idx="1">
                  <c:v>37</c:v>
                </c:pt>
                <c:pt idx="2">
                  <c:v>50</c:v>
                </c:pt>
                <c:pt idx="3">
                  <c:v>59</c:v>
                </c:pt>
                <c:pt idx="4">
                  <c:v>70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29F5-4D4E-B135-76721DA78064}"/>
            </c:ext>
          </c:extLst>
        </c:ser>
        <c:ser>
          <c:idx val="4"/>
          <c:order val="4"/>
          <c:tx>
            <c:strRef>
              <c:f>Tabelle1!$F$1</c:f>
              <c:strCache>
                <c:ptCount val="1"/>
                <c:pt idx="0">
                  <c:v>2008</c:v>
                </c:pt>
              </c:strCache>
            </c:strRef>
          </c:tx>
          <c:invertIfNegative val="0"/>
          <c:cat>
            <c:strRef>
              <c:f>Tabelle1!$A$2:$A$6</c:f>
              <c:strCache>
                <c:ptCount val="5"/>
                <c:pt idx="0">
                  <c:v>14-19 Jahre</c:v>
                </c:pt>
                <c:pt idx="1">
                  <c:v>20 bis 29 Jahre</c:v>
                </c:pt>
                <c:pt idx="2">
                  <c:v>30 bis 39 Jahre</c:v>
                </c:pt>
                <c:pt idx="3">
                  <c:v>40 bis 49 Jahre</c:v>
                </c:pt>
                <c:pt idx="4">
                  <c:v>50 bis 64 Jahre</c:v>
                </c:pt>
              </c:strCache>
            </c:strRef>
          </c:cat>
          <c:val>
            <c:numRef>
              <c:f>Tabelle1!$F$2:$F$6</c:f>
              <c:numCache>
                <c:formatCode>General</c:formatCode>
                <c:ptCount val="5"/>
                <c:pt idx="0">
                  <c:v>24</c:v>
                </c:pt>
                <c:pt idx="1">
                  <c:v>33</c:v>
                </c:pt>
                <c:pt idx="2">
                  <c:v>47</c:v>
                </c:pt>
                <c:pt idx="3">
                  <c:v>57</c:v>
                </c:pt>
                <c:pt idx="4">
                  <c:v>68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29F5-4D4E-B135-76721DA78064}"/>
            </c:ext>
          </c:extLst>
        </c:ser>
        <c:ser>
          <c:idx val="5"/>
          <c:order val="5"/>
          <c:tx>
            <c:strRef>
              <c:f>Tabelle1!$G$1</c:f>
              <c:strCache>
                <c:ptCount val="1"/>
                <c:pt idx="0">
                  <c:v>2009</c:v>
                </c:pt>
              </c:strCache>
            </c:strRef>
          </c:tx>
          <c:invertIfNegative val="0"/>
          <c:cat>
            <c:strRef>
              <c:f>Tabelle1!$A$2:$A$6</c:f>
              <c:strCache>
                <c:ptCount val="5"/>
                <c:pt idx="0">
                  <c:v>14-19 Jahre</c:v>
                </c:pt>
                <c:pt idx="1">
                  <c:v>20 bis 29 Jahre</c:v>
                </c:pt>
                <c:pt idx="2">
                  <c:v>30 bis 39 Jahre</c:v>
                </c:pt>
                <c:pt idx="3">
                  <c:v>40 bis 49 Jahre</c:v>
                </c:pt>
                <c:pt idx="4">
                  <c:v>50 bis 64 Jahre</c:v>
                </c:pt>
              </c:strCache>
            </c:strRef>
          </c:cat>
          <c:val>
            <c:numRef>
              <c:f>Tabelle1!$G$2:$G$6</c:f>
              <c:numCache>
                <c:formatCode>General</c:formatCode>
                <c:ptCount val="5"/>
                <c:pt idx="0">
                  <c:v>21</c:v>
                </c:pt>
                <c:pt idx="1">
                  <c:v>31</c:v>
                </c:pt>
                <c:pt idx="2">
                  <c:v>46</c:v>
                </c:pt>
                <c:pt idx="3">
                  <c:v>56</c:v>
                </c:pt>
                <c:pt idx="4">
                  <c:v>69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29F5-4D4E-B135-76721DA7806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22755328"/>
        <c:axId val="130988672"/>
      </c:barChart>
      <c:catAx>
        <c:axId val="122755328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crossAx val="130988672"/>
        <c:crosses val="autoZero"/>
        <c:auto val="1"/>
        <c:lblAlgn val="ctr"/>
        <c:lblOffset val="100"/>
        <c:noMultiLvlLbl val="0"/>
      </c:catAx>
      <c:valAx>
        <c:axId val="130988672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122755328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892886687992126"/>
          <c:y val="0.28609619303049993"/>
          <c:w val="9.7738312007874015E-2"/>
          <c:h val="0.40905743054518762"/>
        </c:manualLayout>
      </c:layout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de-DE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19"/>
    </mc:Choice>
    <mc:Fallback>
      <c:style val="19"/>
    </mc:Fallback>
  </mc:AlternateContent>
  <c:chart>
    <c:autoTitleDeleted val="0"/>
    <c:plotArea>
      <c:layout>
        <c:manualLayout>
          <c:layoutTarget val="inner"/>
          <c:xMode val="edge"/>
          <c:yMode val="edge"/>
          <c:x val="4.5634710807134507E-2"/>
          <c:y val="4.4331024621057438E-2"/>
          <c:w val="0.85390895669291389"/>
          <c:h val="0.8690098505776424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'Tabelle1'!$B$1</c:f>
              <c:strCache>
                <c:ptCount val="1"/>
                <c:pt idx="0">
                  <c:v>2004</c:v>
                </c:pt>
              </c:strCache>
            </c:strRef>
          </c:tx>
          <c:invertIfNegative val="0"/>
          <c:cat>
            <c:strRef>
              <c:f>'Tabelle1'!$A$2:$A$6</c:f>
              <c:strCache>
                <c:ptCount val="5"/>
                <c:pt idx="0">
                  <c:v>14-19 Jahre</c:v>
                </c:pt>
                <c:pt idx="1">
                  <c:v>20 bis 29 Jahre</c:v>
                </c:pt>
                <c:pt idx="2">
                  <c:v>30 bis 39 Jahre</c:v>
                </c:pt>
                <c:pt idx="3">
                  <c:v>40 bis 49 Jahre</c:v>
                </c:pt>
                <c:pt idx="4">
                  <c:v>50 bis 64 Jahre</c:v>
                </c:pt>
              </c:strCache>
            </c:strRef>
          </c:cat>
          <c:val>
            <c:numRef>
              <c:f>'Tabelle1'!$B$2:$B$6</c:f>
              <c:numCache>
                <c:formatCode>General</c:formatCode>
                <c:ptCount val="5"/>
                <c:pt idx="0">
                  <c:v>21</c:v>
                </c:pt>
                <c:pt idx="1">
                  <c:v>25</c:v>
                </c:pt>
                <c:pt idx="2">
                  <c:v>19</c:v>
                </c:pt>
                <c:pt idx="3">
                  <c:v>12</c:v>
                </c:pt>
                <c:pt idx="4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0E0-4655-A76A-EAEFACB042B1}"/>
            </c:ext>
          </c:extLst>
        </c:ser>
        <c:ser>
          <c:idx val="1"/>
          <c:order val="1"/>
          <c:tx>
            <c:strRef>
              <c:f>'Tabelle1'!$C$1</c:f>
              <c:strCache>
                <c:ptCount val="1"/>
                <c:pt idx="0">
                  <c:v>2005</c:v>
                </c:pt>
              </c:strCache>
            </c:strRef>
          </c:tx>
          <c:invertIfNegative val="0"/>
          <c:cat>
            <c:strRef>
              <c:f>'Tabelle1'!$A$2:$A$6</c:f>
              <c:strCache>
                <c:ptCount val="5"/>
                <c:pt idx="0">
                  <c:v>14-19 Jahre</c:v>
                </c:pt>
                <c:pt idx="1">
                  <c:v>20 bis 29 Jahre</c:v>
                </c:pt>
                <c:pt idx="2">
                  <c:v>30 bis 39 Jahre</c:v>
                </c:pt>
                <c:pt idx="3">
                  <c:v>40 bis 49 Jahre</c:v>
                </c:pt>
                <c:pt idx="4">
                  <c:v>50 bis 64 Jahre</c:v>
                </c:pt>
              </c:strCache>
            </c:strRef>
          </c:cat>
          <c:val>
            <c:numRef>
              <c:f>'Tabelle1'!$C$2:$C$6</c:f>
              <c:numCache>
                <c:formatCode>General</c:formatCode>
                <c:ptCount val="5"/>
                <c:pt idx="0">
                  <c:v>28</c:v>
                </c:pt>
                <c:pt idx="1">
                  <c:v>26</c:v>
                </c:pt>
                <c:pt idx="2">
                  <c:v>19</c:v>
                </c:pt>
                <c:pt idx="3">
                  <c:v>14</c:v>
                </c:pt>
                <c:pt idx="4">
                  <c:v>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0E0-4655-A76A-EAEFACB042B1}"/>
            </c:ext>
          </c:extLst>
        </c:ser>
        <c:ser>
          <c:idx val="2"/>
          <c:order val="2"/>
          <c:tx>
            <c:strRef>
              <c:f>'Tabelle1'!$D$1</c:f>
              <c:strCache>
                <c:ptCount val="1"/>
                <c:pt idx="0">
                  <c:v>2006</c:v>
                </c:pt>
              </c:strCache>
            </c:strRef>
          </c:tx>
          <c:invertIfNegative val="0"/>
          <c:cat>
            <c:strRef>
              <c:f>'Tabelle1'!$A$2:$A$6</c:f>
              <c:strCache>
                <c:ptCount val="5"/>
                <c:pt idx="0">
                  <c:v>14-19 Jahre</c:v>
                </c:pt>
                <c:pt idx="1">
                  <c:v>20 bis 29 Jahre</c:v>
                </c:pt>
                <c:pt idx="2">
                  <c:v>30 bis 39 Jahre</c:v>
                </c:pt>
                <c:pt idx="3">
                  <c:v>40 bis 49 Jahre</c:v>
                </c:pt>
                <c:pt idx="4">
                  <c:v>50 bis 64 Jahre</c:v>
                </c:pt>
              </c:strCache>
            </c:strRef>
          </c:cat>
          <c:val>
            <c:numRef>
              <c:f>'Tabelle1'!$D$2:$D$6</c:f>
              <c:numCache>
                <c:formatCode>General</c:formatCode>
                <c:ptCount val="5"/>
                <c:pt idx="0">
                  <c:v>32</c:v>
                </c:pt>
                <c:pt idx="1">
                  <c:v>30</c:v>
                </c:pt>
                <c:pt idx="2">
                  <c:v>22</c:v>
                </c:pt>
                <c:pt idx="3">
                  <c:v>18</c:v>
                </c:pt>
                <c:pt idx="4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0E0-4655-A76A-EAEFACB042B1}"/>
            </c:ext>
          </c:extLst>
        </c:ser>
        <c:ser>
          <c:idx val="3"/>
          <c:order val="3"/>
          <c:tx>
            <c:strRef>
              <c:f>'Tabelle1'!$E$1</c:f>
              <c:strCache>
                <c:ptCount val="1"/>
                <c:pt idx="0">
                  <c:v>2007</c:v>
                </c:pt>
              </c:strCache>
            </c:strRef>
          </c:tx>
          <c:invertIfNegative val="0"/>
          <c:cat>
            <c:strRef>
              <c:f>'Tabelle1'!$A$2:$A$6</c:f>
              <c:strCache>
                <c:ptCount val="5"/>
                <c:pt idx="0">
                  <c:v>14-19 Jahre</c:v>
                </c:pt>
                <c:pt idx="1">
                  <c:v>20 bis 29 Jahre</c:v>
                </c:pt>
                <c:pt idx="2">
                  <c:v>30 bis 39 Jahre</c:v>
                </c:pt>
                <c:pt idx="3">
                  <c:v>40 bis 49 Jahre</c:v>
                </c:pt>
                <c:pt idx="4">
                  <c:v>50 bis 64 Jahre</c:v>
                </c:pt>
              </c:strCache>
            </c:strRef>
          </c:cat>
          <c:val>
            <c:numRef>
              <c:f>'Tabelle1'!$E$2:$E$6</c:f>
              <c:numCache>
                <c:formatCode>General</c:formatCode>
                <c:ptCount val="5"/>
                <c:pt idx="0">
                  <c:v>38</c:v>
                </c:pt>
                <c:pt idx="1">
                  <c:v>38</c:v>
                </c:pt>
                <c:pt idx="2">
                  <c:v>26</c:v>
                </c:pt>
                <c:pt idx="3">
                  <c:v>22</c:v>
                </c:pt>
                <c:pt idx="4">
                  <c:v>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00E0-4655-A76A-EAEFACB042B1}"/>
            </c:ext>
          </c:extLst>
        </c:ser>
        <c:ser>
          <c:idx val="4"/>
          <c:order val="4"/>
          <c:tx>
            <c:strRef>
              <c:f>'Tabelle1'!$F$1</c:f>
              <c:strCache>
                <c:ptCount val="1"/>
                <c:pt idx="0">
                  <c:v>2008</c:v>
                </c:pt>
              </c:strCache>
            </c:strRef>
          </c:tx>
          <c:invertIfNegative val="0"/>
          <c:cat>
            <c:strRef>
              <c:f>'Tabelle1'!$A$2:$A$6</c:f>
              <c:strCache>
                <c:ptCount val="5"/>
                <c:pt idx="0">
                  <c:v>14-19 Jahre</c:v>
                </c:pt>
                <c:pt idx="1">
                  <c:v>20 bis 29 Jahre</c:v>
                </c:pt>
                <c:pt idx="2">
                  <c:v>30 bis 39 Jahre</c:v>
                </c:pt>
                <c:pt idx="3">
                  <c:v>40 bis 49 Jahre</c:v>
                </c:pt>
                <c:pt idx="4">
                  <c:v>50 bis 64 Jahre</c:v>
                </c:pt>
              </c:strCache>
            </c:strRef>
          </c:cat>
          <c:val>
            <c:numRef>
              <c:f>'Tabelle1'!$F$2:$F$6</c:f>
              <c:numCache>
                <c:formatCode>General</c:formatCode>
                <c:ptCount val="5"/>
                <c:pt idx="0">
                  <c:v>46</c:v>
                </c:pt>
                <c:pt idx="1">
                  <c:v>45</c:v>
                </c:pt>
                <c:pt idx="2">
                  <c:v>29</c:v>
                </c:pt>
                <c:pt idx="3">
                  <c:v>23</c:v>
                </c:pt>
                <c:pt idx="4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00E0-4655-A76A-EAEFACB042B1}"/>
            </c:ext>
          </c:extLst>
        </c:ser>
        <c:ser>
          <c:idx val="5"/>
          <c:order val="5"/>
          <c:tx>
            <c:strRef>
              <c:f>'Tabelle1'!$G$1</c:f>
              <c:strCache>
                <c:ptCount val="1"/>
                <c:pt idx="0">
                  <c:v>2009</c:v>
                </c:pt>
              </c:strCache>
            </c:strRef>
          </c:tx>
          <c:invertIfNegative val="0"/>
          <c:cat>
            <c:strRef>
              <c:f>'Tabelle1'!$A$2:$A$6</c:f>
              <c:strCache>
                <c:ptCount val="5"/>
                <c:pt idx="0">
                  <c:v>14-19 Jahre</c:v>
                </c:pt>
                <c:pt idx="1">
                  <c:v>20 bis 29 Jahre</c:v>
                </c:pt>
                <c:pt idx="2">
                  <c:v>30 bis 39 Jahre</c:v>
                </c:pt>
                <c:pt idx="3">
                  <c:v>40 bis 49 Jahre</c:v>
                </c:pt>
                <c:pt idx="4">
                  <c:v>50 bis 64 Jahre</c:v>
                </c:pt>
              </c:strCache>
            </c:strRef>
          </c:cat>
          <c:val>
            <c:numRef>
              <c:f>'Tabelle1'!$G$2:$G$6</c:f>
              <c:numCache>
                <c:formatCode>General</c:formatCode>
                <c:ptCount val="5"/>
                <c:pt idx="0">
                  <c:v>49</c:v>
                </c:pt>
                <c:pt idx="1">
                  <c:v>47</c:v>
                </c:pt>
                <c:pt idx="2">
                  <c:v>36</c:v>
                </c:pt>
                <c:pt idx="3">
                  <c:v>26</c:v>
                </c:pt>
                <c:pt idx="4">
                  <c:v>19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00E0-4655-A76A-EAEFACB042B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54436352"/>
        <c:axId val="154438272"/>
      </c:barChart>
      <c:catAx>
        <c:axId val="154436352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crossAx val="154438272"/>
        <c:crosses val="autoZero"/>
        <c:auto val="1"/>
        <c:lblAlgn val="ctr"/>
        <c:lblOffset val="100"/>
        <c:noMultiLvlLbl val="0"/>
      </c:catAx>
      <c:valAx>
        <c:axId val="154438272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154436352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89288668799212556"/>
          <c:y val="0.28609619303050016"/>
          <c:w val="9.7738312007874084E-2"/>
          <c:h val="0.40905743054518739"/>
        </c:manualLayout>
      </c:layout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de-DE"/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autoTitleDeleted val="1"/>
    <c:plotArea>
      <c:layout>
        <c:manualLayout>
          <c:layoutTarget val="inner"/>
          <c:xMode val="edge"/>
          <c:yMode val="edge"/>
          <c:x val="6.3883981299212592E-2"/>
          <c:y val="2.5751905404041254E-2"/>
          <c:w val="0.91736601870078738"/>
          <c:h val="0.7898961128262725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2004</c:v>
                </c:pt>
              </c:strCache>
            </c:strRef>
          </c:tx>
          <c:spPr>
            <a:gradFill rotWithShape="1">
              <a:gsLst>
                <a:gs pos="0">
                  <a:schemeClr val="dk1">
                    <a:tint val="60000"/>
                    <a:lumMod val="104000"/>
                  </a:schemeClr>
                </a:gs>
                <a:gs pos="100000">
                  <a:schemeClr val="dk1">
                    <a:tint val="84000"/>
                  </a:schemeClr>
                </a:gs>
              </a:gsLst>
              <a:lin ang="5400000" scaled="0"/>
            </a:gradFill>
            <a:ln w="9525" cap="rnd" cmpd="sng" algn="ctr">
              <a:solidFill>
                <a:schemeClr val="dk1">
                  <a:tint val="60000"/>
                </a:schemeClr>
              </a:solidFill>
              <a:prstDash val="solid"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Tabelle1!$A$2:$A$6</c:f>
              <c:strCache>
                <c:ptCount val="5"/>
                <c:pt idx="0">
                  <c:v>14-19 Jahre</c:v>
                </c:pt>
                <c:pt idx="1">
                  <c:v>20-29 Jahre</c:v>
                </c:pt>
                <c:pt idx="2">
                  <c:v>30-39 Jahre</c:v>
                </c:pt>
                <c:pt idx="3">
                  <c:v>40-49 Jahre</c:v>
                </c:pt>
                <c:pt idx="4">
                  <c:v>50-64 Jahre</c:v>
                </c:pt>
              </c:strCache>
            </c:strRef>
          </c:cat>
          <c:val>
            <c:numRef>
              <c:f>Tabelle1!$B$2:$B$6</c:f>
              <c:numCache>
                <c:formatCode>General</c:formatCode>
                <c:ptCount val="5"/>
                <c:pt idx="0">
                  <c:v>30</c:v>
                </c:pt>
                <c:pt idx="1">
                  <c:v>21.5</c:v>
                </c:pt>
                <c:pt idx="2">
                  <c:v>16.7</c:v>
                </c:pt>
                <c:pt idx="3">
                  <c:v>10.7</c:v>
                </c:pt>
                <c:pt idx="4">
                  <c:v>8.6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57C-434B-BFF3-44AE4039031F}"/>
            </c:ext>
          </c:extLst>
        </c:ser>
        <c:ser>
          <c:idx val="1"/>
          <c:order val="1"/>
          <c:tx>
            <c:strRef>
              <c:f>Tabelle1!$C$1</c:f>
              <c:strCache>
                <c:ptCount val="1"/>
                <c:pt idx="0">
                  <c:v>2009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tint val="60000"/>
                    <a:lumMod val="104000"/>
                  </a:schemeClr>
                </a:gs>
                <a:gs pos="100000">
                  <a:schemeClr val="accent1">
                    <a:tint val="84000"/>
                  </a:schemeClr>
                </a:gs>
              </a:gsLst>
              <a:lin ang="5400000" scaled="0"/>
            </a:gradFill>
            <a:ln w="9525" cap="rnd" cmpd="sng" algn="ctr">
              <a:solidFill>
                <a:schemeClr val="accent1">
                  <a:tint val="60000"/>
                </a:schemeClr>
              </a:solidFill>
              <a:prstDash val="solid"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Tabelle1!$A$2:$A$6</c:f>
              <c:strCache>
                <c:ptCount val="5"/>
                <c:pt idx="0">
                  <c:v>14-19 Jahre</c:v>
                </c:pt>
                <c:pt idx="1">
                  <c:v>20-29 Jahre</c:v>
                </c:pt>
                <c:pt idx="2">
                  <c:v>30-39 Jahre</c:v>
                </c:pt>
                <c:pt idx="3">
                  <c:v>40-49 Jahre</c:v>
                </c:pt>
                <c:pt idx="4">
                  <c:v>50-64 Jahre</c:v>
                </c:pt>
              </c:strCache>
            </c:strRef>
          </c:cat>
          <c:val>
            <c:numRef>
              <c:f>Tabelle1!$C$2:$C$6</c:f>
              <c:numCache>
                <c:formatCode>General</c:formatCode>
                <c:ptCount val="5"/>
                <c:pt idx="0">
                  <c:v>49.1</c:v>
                </c:pt>
                <c:pt idx="1">
                  <c:v>41.7</c:v>
                </c:pt>
                <c:pt idx="2">
                  <c:v>31.1</c:v>
                </c:pt>
                <c:pt idx="3">
                  <c:v>20.3</c:v>
                </c:pt>
                <c:pt idx="4">
                  <c:v>13.8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57C-434B-BFF3-44AE4039031F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75"/>
        <c:axId val="155260416"/>
        <c:axId val="155261952"/>
      </c:barChart>
      <c:catAx>
        <c:axId val="155260416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crossAx val="155261952"/>
        <c:crosses val="autoZero"/>
        <c:auto val="1"/>
        <c:lblAlgn val="ctr"/>
        <c:lblOffset val="100"/>
        <c:noMultiLvlLbl val="0"/>
      </c:catAx>
      <c:valAx>
        <c:axId val="15526195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crossAx val="155260416"/>
        <c:crosses val="autoZero"/>
        <c:crossBetween val="between"/>
      </c:valAx>
    </c:plotArea>
    <c:legend>
      <c:legendPos val="b"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de-DE"/>
    </a:p>
  </c:tx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cap="all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  <a:p>
            <a:pPr>
              <a:defRPr/>
            </a:pPr>
            <a:endParaRPr lang="en-US"/>
          </a:p>
        </c:rich>
      </c:tx>
      <c:layout>
        <c:manualLayout>
          <c:xMode val="edge"/>
          <c:yMode val="edge"/>
          <c:x val="5.5389754691022169E-2"/>
          <c:y val="5.5482664676545059E-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cap="all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Tabelle1!$B$1</c:f>
              <c:strCache>
                <c:ptCount val="1"/>
                <c:pt idx="0">
                  <c:v>Verkauf</c:v>
                </c:pt>
              </c:strCache>
            </c:strRef>
          </c:tx>
          <c:dPt>
            <c:idx val="0"/>
            <c:bubble3D val="0"/>
            <c:explosion val="12"/>
            <c:spPr>
              <a:solidFill>
                <a:schemeClr val="accent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DEAD-4EB5-A885-A3FEAED56246}"/>
              </c:ext>
            </c:extLst>
          </c:dPt>
          <c:dPt>
            <c:idx val="1"/>
            <c:bubble3D val="0"/>
            <c:explosion val="14"/>
            <c:spPr>
              <a:solidFill>
                <a:schemeClr val="accent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6-DEAD-4EB5-A885-A3FEAED56246}"/>
              </c:ext>
            </c:extLst>
          </c:dPt>
          <c:dPt>
            <c:idx val="2"/>
            <c:bubble3D val="0"/>
            <c:explosion val="13"/>
            <c:spPr>
              <a:solidFill>
                <a:schemeClr val="accent3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DEAD-4EB5-A885-A3FEAED56246}"/>
              </c:ext>
            </c:extLst>
          </c:dPt>
          <c:dPt>
            <c:idx val="3"/>
            <c:bubble3D val="0"/>
            <c:explosion val="13"/>
            <c:spPr>
              <a:solidFill>
                <a:schemeClr val="accent4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2-DEAD-4EB5-A885-A3FEAED56246}"/>
              </c:ext>
            </c:extLst>
          </c:dPt>
          <c:dPt>
            <c:idx val="4"/>
            <c:bubble3D val="0"/>
            <c:explosion val="26"/>
            <c:spPr>
              <a:solidFill>
                <a:schemeClr val="accent5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DEAD-4EB5-A885-A3FEAED56246}"/>
              </c:ext>
            </c:extLst>
          </c:dPt>
          <c:dPt>
            <c:idx val="5"/>
            <c:bubble3D val="0"/>
            <c:explosion val="14"/>
            <c:spPr>
              <a:solidFill>
                <a:schemeClr val="accent6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4-DEAD-4EB5-A885-A3FEAED56246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7-DEAD-4EB5-A885-A3FEAED56246}"/>
                </c:ext>
              </c:extLst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6-DEAD-4EB5-A885-A3FEAED56246}"/>
                </c:ext>
              </c:extLst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3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5-DEAD-4EB5-A885-A3FEAED56246}"/>
                </c:ext>
              </c:extLst>
            </c:dLbl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4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2-DEAD-4EB5-A885-A3FEAED56246}"/>
                </c:ext>
              </c:extLst>
            </c:dLbl>
            <c:dLbl>
              <c:idx val="4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5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3-DEAD-4EB5-A885-A3FEAED56246}"/>
                </c:ext>
              </c:extLst>
            </c:dLbl>
            <c:dLbl>
              <c:idx val="5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6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4-DEAD-4EB5-A885-A3FEAED56246}"/>
                </c:ext>
              </c:extLst>
            </c:dLbl>
            <c:spPr>
              <a:noFill/>
              <a:ln>
                <a:noFill/>
              </a:ln>
              <a:effectLst/>
            </c:sp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Tabelle1!$A$2:$A$7</c:f>
              <c:strCache>
                <c:ptCount val="6"/>
                <c:pt idx="0">
                  <c:v>Nur E-Books</c:v>
                </c:pt>
                <c:pt idx="1">
                  <c:v>Eher E-Books</c:v>
                </c:pt>
                <c:pt idx="2">
                  <c:v>Beides gleich oft</c:v>
                </c:pt>
                <c:pt idx="3">
                  <c:v>Eher gedruckte Bücher</c:v>
                </c:pt>
                <c:pt idx="4">
                  <c:v>Nur gedrückte Bücher</c:v>
                </c:pt>
                <c:pt idx="5">
                  <c:v>Weiß nicht</c:v>
                </c:pt>
              </c:strCache>
            </c:strRef>
          </c:cat>
          <c:val>
            <c:numRef>
              <c:f>Tabelle1!$B$2:$B$7</c:f>
              <c:numCache>
                <c:formatCode>General</c:formatCode>
                <c:ptCount val="6"/>
                <c:pt idx="0">
                  <c:v>0.2</c:v>
                </c:pt>
                <c:pt idx="1">
                  <c:v>0.9</c:v>
                </c:pt>
                <c:pt idx="2">
                  <c:v>1.2</c:v>
                </c:pt>
                <c:pt idx="3">
                  <c:v>2.4</c:v>
                </c:pt>
                <c:pt idx="4">
                  <c:v>4.3</c:v>
                </c:pt>
                <c:pt idx="5">
                  <c:v>0.9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EAD-4EB5-A885-A3FEAED56246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8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>
      <cs:styleClr val="auto"/>
    </cs:fillRef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1197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17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5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1197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05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1197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0.00813</cdr:x>
      <cdr:y>0.04576</cdr:y>
    </cdr:from>
    <cdr:to>
      <cdr:x>0.0942</cdr:x>
      <cdr:y>0.11223</cdr:y>
    </cdr:to>
    <cdr:sp macro="" textlink="">
      <cdr:nvSpPr>
        <cdr:cNvPr id="2" name="Textfeld 1"/>
        <cdr:cNvSpPr txBox="1"/>
      </cdr:nvSpPr>
      <cdr:spPr>
        <a:xfrm xmlns:a="http://schemas.openxmlformats.org/drawingml/2006/main">
          <a:off x="85531" y="199118"/>
          <a:ext cx="905069" cy="289249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de-DE" sz="1100" b="1" dirty="0"/>
            <a:t>%</a:t>
          </a:r>
        </a:p>
      </cdr:txBody>
    </cdr:sp>
  </cdr:relSizeAnchor>
</c:userShap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B47D-FC20-4E99-B7E2-718699ECBB23}" type="datetimeFigureOut">
              <a:rPr lang="de-DE" smtClean="0"/>
              <a:pPr/>
              <a:t>20.11.2016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AD93F-B434-4D00-A1E3-AAD88B1115F0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247319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B47D-FC20-4E99-B7E2-718699ECBB23}" type="datetimeFigureOut">
              <a:rPr lang="de-DE" smtClean="0"/>
              <a:pPr/>
              <a:t>20.11.2016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AD93F-B434-4D00-A1E3-AAD88B1115F0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622138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B47D-FC20-4E99-B7E2-718699ECBB23}" type="datetimeFigureOut">
              <a:rPr lang="de-DE" smtClean="0"/>
              <a:pPr/>
              <a:t>20.11.2016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AD93F-B434-4D00-A1E3-AAD88B1115F0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37119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B47D-FC20-4E99-B7E2-718699ECBB23}" type="datetimeFigureOut">
              <a:rPr lang="de-DE" smtClean="0"/>
              <a:pPr/>
              <a:t>20.11.2016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AD93F-B434-4D00-A1E3-AAD88B1115F0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807142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B47D-FC20-4E99-B7E2-718699ECBB23}" type="datetimeFigureOut">
              <a:rPr lang="de-DE" smtClean="0"/>
              <a:pPr/>
              <a:t>20.11.2016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AD93F-B434-4D00-A1E3-AAD88B1115F0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830975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 für 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de-DE"/>
              <a:t>Formatvorlagen des Textmasters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B47D-FC20-4E99-B7E2-718699ECBB23}" type="datetimeFigureOut">
              <a:rPr lang="de-DE" smtClean="0"/>
              <a:pPr/>
              <a:t>20.11.2016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AD93F-B434-4D00-A1E3-AAD88B1115F0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593880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hr oder Fals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de-DE"/>
              <a:t>Formatvorlagen des Textmasters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B47D-FC20-4E99-B7E2-718699ECBB23}" type="datetimeFigureOut">
              <a:rPr lang="de-DE" smtClean="0"/>
              <a:pPr/>
              <a:t>20.11.2016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AD93F-B434-4D00-A1E3-AAD88B1115F0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8106926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B47D-FC20-4E99-B7E2-718699ECBB23}" type="datetimeFigureOut">
              <a:rPr lang="de-DE" smtClean="0"/>
              <a:pPr/>
              <a:t>20.11.2016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AD93F-B434-4D00-A1E3-AAD88B1115F0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6825325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B47D-FC20-4E99-B7E2-718699ECBB23}" type="datetimeFigureOut">
              <a:rPr lang="de-DE" smtClean="0"/>
              <a:pPr/>
              <a:t>20.11.2016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AD93F-B434-4D00-A1E3-AAD88B1115F0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035073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B47D-FC20-4E99-B7E2-718699ECBB23}" type="datetimeFigureOut">
              <a:rPr lang="de-DE" smtClean="0"/>
              <a:pPr/>
              <a:t>20.11.2016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1C0AD93F-B434-4D00-A1E3-AAD88B1115F0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351495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B47D-FC20-4E99-B7E2-718699ECBB23}" type="datetimeFigureOut">
              <a:rPr lang="de-DE" smtClean="0"/>
              <a:pPr/>
              <a:t>20.11.2016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AD93F-B434-4D00-A1E3-AAD88B1115F0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767581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B47D-FC20-4E99-B7E2-718699ECBB23}" type="datetimeFigureOut">
              <a:rPr lang="de-DE" smtClean="0"/>
              <a:pPr/>
              <a:t>20.11.2016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AD93F-B434-4D00-A1E3-AAD88B1115F0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442755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B47D-FC20-4E99-B7E2-718699ECBB23}" type="datetimeFigureOut">
              <a:rPr lang="de-DE" smtClean="0"/>
              <a:pPr/>
              <a:t>20.11.2016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AD93F-B434-4D00-A1E3-AAD88B1115F0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965507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B47D-FC20-4E99-B7E2-718699ECBB23}" type="datetimeFigureOut">
              <a:rPr lang="de-DE" smtClean="0"/>
              <a:pPr/>
              <a:t>20.11.2016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AD93F-B434-4D00-A1E3-AAD88B1115F0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442073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B47D-FC20-4E99-B7E2-718699ECBB23}" type="datetimeFigureOut">
              <a:rPr lang="de-DE" smtClean="0"/>
              <a:pPr/>
              <a:t>20.11.2016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AD93F-B434-4D00-A1E3-AAD88B1115F0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340210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B47D-FC20-4E99-B7E2-718699ECBB23}" type="datetimeFigureOut">
              <a:rPr lang="de-DE" smtClean="0"/>
              <a:pPr/>
              <a:t>20.11.2016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AD93F-B434-4D00-A1E3-AAD88B1115F0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43252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B47D-FC20-4E99-B7E2-718699ECBB23}" type="datetimeFigureOut">
              <a:rPr lang="de-DE" smtClean="0"/>
              <a:pPr/>
              <a:t>20.11.2016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AD93F-B434-4D00-A1E3-AAD88B1115F0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011311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54E3B47D-FC20-4E99-B7E2-718699ECBB23}" type="datetimeFigureOut">
              <a:rPr lang="de-DE" smtClean="0"/>
              <a:pPr/>
              <a:t>20.11.2016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1C0AD93F-B434-4D00-A1E3-AAD88B1115F0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08362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0" r:id="rId1"/>
    <p:sldLayoutId id="2147483811" r:id="rId2"/>
    <p:sldLayoutId id="2147483812" r:id="rId3"/>
    <p:sldLayoutId id="2147483813" r:id="rId4"/>
    <p:sldLayoutId id="2147483814" r:id="rId5"/>
    <p:sldLayoutId id="2147483815" r:id="rId6"/>
    <p:sldLayoutId id="2147483816" r:id="rId7"/>
    <p:sldLayoutId id="2147483817" r:id="rId8"/>
    <p:sldLayoutId id="2147483818" r:id="rId9"/>
    <p:sldLayoutId id="2147483819" r:id="rId10"/>
    <p:sldLayoutId id="2147483820" r:id="rId11"/>
    <p:sldLayoutId id="2147483821" r:id="rId12"/>
    <p:sldLayoutId id="2147483822" r:id="rId13"/>
    <p:sldLayoutId id="2147483823" r:id="rId14"/>
    <p:sldLayoutId id="2147483824" r:id="rId15"/>
    <p:sldLayoutId id="2147483825" r:id="rId16"/>
    <p:sldLayoutId id="2147483826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1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2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3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5.xml"/><Relationship Id="rId2" Type="http://schemas.openxmlformats.org/officeDocument/2006/relationships/chart" Target="../charts/chart1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6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7" Type="http://schemas.openxmlformats.org/officeDocument/2006/relationships/image" Target="../media/image26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eg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netzwelt.de/news/82543-strategie-gegen-sterben-cds-dvds.html" TargetMode="External"/><Relationship Id="rId13" Type="http://schemas.openxmlformats.org/officeDocument/2006/relationships/hyperlink" Target="https://www.welt.de/wall-street-journal/article122556972/Spotify-rechnet-vor-was-Bands-verdienen-koennen.html" TargetMode="External"/><Relationship Id="rId3" Type="http://schemas.openxmlformats.org/officeDocument/2006/relationships/hyperlink" Target="http://www.foerderland.de/digitale-wirtschaft/netzwertig/news/artikel/die-entscheidende-ursache-fuer-den-medienwandel-das-internet-ist-ueberlegen/" TargetMode="External"/><Relationship Id="rId7" Type="http://schemas.openxmlformats.org/officeDocument/2006/relationships/hyperlink" Target="http://www.ard-werbung.de/fileadmin/user_upload/media-perspektiven/pdf/2010/11-2010_Ridder.pdf" TargetMode="External"/><Relationship Id="rId12" Type="http://schemas.openxmlformats.org/officeDocument/2006/relationships/hyperlink" Target="http://www.stern.de/kultur/musik/farin-urlaub-veroeffentlicht-neues-album--faszination-weltraum--3824768.html" TargetMode="External"/><Relationship Id="rId2" Type="http://schemas.openxmlformats.org/officeDocument/2006/relationships/hyperlink" Target="http://www.muehldorf-tv.info/files/Webfernsehen/FIM_VorNach.html" TargetMode="External"/><Relationship Id="rId16" Type="http://schemas.openxmlformats.org/officeDocument/2006/relationships/hyperlink" Target="http://www.informationisbeautiful.net/2010/how-much-do-music-artists-earn-online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ard-werbung.de/fileadmin/user_upload/media-perspektiven/pdf/2015/07082015_Engel_Breunig.pdf" TargetMode="External"/><Relationship Id="rId11" Type="http://schemas.openxmlformats.org/officeDocument/2006/relationships/hyperlink" Target="http://diepresse.com/home/techscience/internet/4594178/MusikStreaming_Wie-viele-Horer-man-braucht-um-100-Euro-zu-verdienen" TargetMode="External"/><Relationship Id="rId5" Type="http://schemas.openxmlformats.org/officeDocument/2006/relationships/hyperlink" Target="http://www.iptv-anbieter.info/webradio/webradio-einfuehrung.html" TargetMode="External"/><Relationship Id="rId15" Type="http://schemas.openxmlformats.org/officeDocument/2006/relationships/hyperlink" Target="https://www.spotifyartists.com/spotify-explained/#how-is-spotify-contributing-to-the-music-business" TargetMode="External"/><Relationship Id="rId10" Type="http://schemas.openxmlformats.org/officeDocument/2006/relationships/hyperlink" Target="http://www.musikstreamingdienste.net/" TargetMode="External"/><Relationship Id="rId4" Type="http://schemas.openxmlformats.org/officeDocument/2006/relationships/hyperlink" Target="https://www.welt.de/wirtschaft/webwelt/article158453964/Freenet-attackiert-Telekom-mit-Internet-Fernsehen.html" TargetMode="External"/><Relationship Id="rId9" Type="http://schemas.openxmlformats.org/officeDocument/2006/relationships/hyperlink" Target="http://www.marktwaechter.de/sites/default/files/downloads/untersuchung_streamingdienste_final_0.pdf" TargetMode="External"/><Relationship Id="rId14" Type="http://schemas.openxmlformats.org/officeDocument/2006/relationships/hyperlink" Target="http://www.faz.net/aktuell/feuilleton/medien/streit-um-spotify-und-andere-streaming-dienste-13271222-p2.html" TargetMode="Externa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piegel.de/lebenundlernen/uni/lernen-buch-schlaegt-internet-a-132532.html" TargetMode="External"/><Relationship Id="rId13" Type="http://schemas.openxmlformats.org/officeDocument/2006/relationships/hyperlink" Target="http://de.statista.com/graphic/2/232861/prognose-umsatz-e-books.jpg" TargetMode="External"/><Relationship Id="rId3" Type="http://schemas.openxmlformats.org/officeDocument/2006/relationships/hyperlink" Target="http://images.google.de/imgres?imgurl=http://www.gugelproductions.de/blog/wp-content/uploads/2011/05/youtube_netflix_hulu_umsatz.jpg&amp;imgrefurl=http://www.gugelproductions.de/blog/2011/online-video-markt-umsaetze-wo-wird-geld-verdient.html&amp;h=375&amp;w=550&amp;tbnid=xRlpYpgZhvyznM:&amp;docid=CTv12jEsXMKQDM&amp;ei=TZEPWL_lFYiZgAaJx4moCQ&amp;tbm=isch&amp;iact=rc&amp;uact=3&amp;dur=2637&amp;page=0&amp;start=0&amp;ndsp=45&amp;ved=0ahUKEwj_v4rXuPbPAhWIDMAKHYljApUQMwgkKAgwCA&amp;bih=925&amp;biw=1920" TargetMode="External"/><Relationship Id="rId7" Type="http://schemas.openxmlformats.org/officeDocument/2006/relationships/hyperlink" Target="http://www.bildungsxperten.net/bildungschannels/studium/buecher-vs-internet-die-besten-quellen-richtig-nutzen/" TargetMode="External"/><Relationship Id="rId12" Type="http://schemas.openxmlformats.org/officeDocument/2006/relationships/hyperlink" Target="http://images.google.de/imgres?imgurl=http://winfwiki.wi-fom.de/images/thumb/a/ae/MarktanteilEBooks.jpg/360px-MarktanteilEBooks.jpg&amp;imgrefurl=http://winfwiki.wi-fom.de/index.php/Publikations-_und_Distributionsm%C3%B6glichkeiten_von_E-Books_im_Hochschulumfeld&amp;h=233&amp;w=360&amp;tbnid=Uag2cif-gSLABM:&amp;vet=1&amp;docid=6rnJBBTx9yjBZM&amp;ei=G98gWN_6FoLkUZnbmdAF&amp;tbm=isch&amp;iact=rc&amp;uact=3&amp;dur=3284&amp;page=0&amp;start=0&amp;ndsp=19&amp;ved=0ahUKEwif9N2iuZfQAhUCchQKHZltBloQMwghKAQwBA&amp;bih=954&amp;biw=958" TargetMode="External"/><Relationship Id="rId2" Type="http://schemas.openxmlformats.org/officeDocument/2006/relationships/hyperlink" Target="http://www.spiegel.de/netzwelt/web/der-netflix-deal-eine-milliarde-dollar-fuer-web-stream-filme-a-711315.html" TargetMode="External"/><Relationship Id="rId16" Type="http://schemas.openxmlformats.org/officeDocument/2006/relationships/hyperlink" Target="https://farm3.staticflickr.com/2923/14418095347_c227781ba5_o.png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achulio.de/wp-content/uploads/2014/10/Manipulation_Fernsehen1.jpg" TargetMode="External"/><Relationship Id="rId11" Type="http://schemas.openxmlformats.org/officeDocument/2006/relationships/hyperlink" Target="http://ebookverleih.de/" TargetMode="External"/><Relationship Id="rId5" Type="http://schemas.openxmlformats.org/officeDocument/2006/relationships/hyperlink" Target="http://abload.de/img/p1000817aiby5.jpg" TargetMode="External"/><Relationship Id="rId15" Type="http://schemas.openxmlformats.org/officeDocument/2006/relationships/hyperlink" Target="http://www.hometheaterequipment.com/attachments/home-theater-news-16/2445d1362527198-fighting-over-nothing-real-look-blu-ray-vs-streaming-streaming-bluray-2mbps-cu.jpg" TargetMode="External"/><Relationship Id="rId10" Type="http://schemas.openxmlformats.org/officeDocument/2006/relationships/hyperlink" Target="http://www.buecher.de/go/special/ebook-vs-buch/" TargetMode="External"/><Relationship Id="rId4" Type="http://schemas.openxmlformats.org/officeDocument/2006/relationships/hyperlink" Target="http://www.uni-stuttgart.de/soz/oi/publikationen/soi_2015_1_Radig_Wandel_Videoverleihmarkt.pdf" TargetMode="External"/><Relationship Id="rId9" Type="http://schemas.openxmlformats.org/officeDocument/2006/relationships/hyperlink" Target="http://www.br.de/radio/bayern1/inhalt/experten-tipps/umweltkommissar/buch-ebook-lesen-umwelt-100.html" TargetMode="External"/><Relationship Id="rId14" Type="http://schemas.openxmlformats.org/officeDocument/2006/relationships/hyperlink" Target="http://www.avsforum.com/forum/imagehosting/7553095545a4947613a1.jpg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de.wikipedia.org/wiki/Video-on-Demand" TargetMode="External"/><Relationship Id="rId2" Type="http://schemas.openxmlformats.org/officeDocument/2006/relationships/hyperlink" Target="http://meedia.de/2015/07/02/vier-spannende-trends-bei-der-mediennutzung-in-deutschland/" TargetMode="Externa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23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Medienwandel im 21.Jahrhundert </a:t>
            </a:r>
            <a:b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Eine Bestandsaufnahme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4291848"/>
            <a:ext cx="9144000" cy="1655762"/>
          </a:xfrm>
        </p:spPr>
        <p:txBody>
          <a:bodyPr>
            <a:normAutofit/>
          </a:bodyPr>
          <a:lstStyle/>
          <a:p>
            <a:r>
              <a:rPr lang="de-DE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Die Veränderung der Mediennutzung</a:t>
            </a:r>
          </a:p>
        </p:txBody>
      </p:sp>
    </p:spTree>
    <p:extLst>
      <p:ext uri="{BB962C8B-B14F-4D97-AF65-F5344CB8AC3E}">
        <p14:creationId xmlns:p14="http://schemas.microsoft.com/office/powerpoint/2010/main" val="16147703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3" y="97971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Zeitungen</a:t>
            </a:r>
            <a:br>
              <a:rPr lang="de-DE" dirty="0"/>
            </a:br>
            <a:r>
              <a:rPr lang="de-DE" sz="2000" dirty="0"/>
              <a:t> Zeitung                    </a:t>
            </a:r>
            <a:r>
              <a:rPr lang="de-DE" sz="2000" dirty="0">
                <a:sym typeface="Wingdings" panose="05000000000000000000" pitchFamily="2" charset="2"/>
              </a:rPr>
              <a:t>Internet</a:t>
            </a:r>
            <a:endParaRPr lang="de-DE" sz="2600" dirty="0"/>
          </a:p>
        </p:txBody>
      </p:sp>
      <p:cxnSp>
        <p:nvCxnSpPr>
          <p:cNvPr id="6" name="Gerade Verbindung mit Pfeil 5"/>
          <p:cNvCxnSpPr/>
          <p:nvPr/>
        </p:nvCxnSpPr>
        <p:spPr>
          <a:xfrm flipV="1">
            <a:off x="6186269" y="1298714"/>
            <a:ext cx="644397" cy="342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Diagramm 4"/>
          <p:cNvGraphicFramePr/>
          <p:nvPr/>
        </p:nvGraphicFramePr>
        <p:xfrm>
          <a:off x="1447800" y="1581150"/>
          <a:ext cx="10458450" cy="5029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7123918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3" y="97971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Zeitungen</a:t>
            </a:r>
            <a:br>
              <a:rPr lang="de-DE" dirty="0"/>
            </a:br>
            <a:r>
              <a:rPr lang="de-DE" sz="2000" dirty="0"/>
              <a:t> Zeitung                    </a:t>
            </a:r>
            <a:r>
              <a:rPr lang="de-DE" sz="2000" dirty="0">
                <a:sym typeface="Wingdings" panose="05000000000000000000" pitchFamily="2" charset="2"/>
              </a:rPr>
              <a:t>Internet</a:t>
            </a:r>
            <a:endParaRPr lang="de-DE" sz="2600" dirty="0"/>
          </a:p>
        </p:txBody>
      </p:sp>
      <p:cxnSp>
        <p:nvCxnSpPr>
          <p:cNvPr id="6" name="Gerade Verbindung mit Pfeil 5"/>
          <p:cNvCxnSpPr/>
          <p:nvPr/>
        </p:nvCxnSpPr>
        <p:spPr>
          <a:xfrm flipV="1">
            <a:off x="6186269" y="1298714"/>
            <a:ext cx="644397" cy="342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Diagramm 6"/>
          <p:cNvGraphicFramePr/>
          <p:nvPr/>
        </p:nvGraphicFramePr>
        <p:xfrm>
          <a:off x="1828800" y="1619250"/>
          <a:ext cx="9067800" cy="50101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2878153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3" y="97971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Zeitungen</a:t>
            </a:r>
            <a:br>
              <a:rPr lang="de-DE" dirty="0"/>
            </a:br>
            <a:r>
              <a:rPr lang="de-DE" sz="2000" dirty="0"/>
              <a:t> Zeitung                    </a:t>
            </a:r>
            <a:r>
              <a:rPr lang="de-DE" sz="2000" dirty="0">
                <a:sym typeface="Wingdings" panose="05000000000000000000" pitchFamily="2" charset="2"/>
              </a:rPr>
              <a:t>Internet</a:t>
            </a:r>
            <a:endParaRPr lang="de-DE" sz="2600" dirty="0"/>
          </a:p>
        </p:txBody>
      </p:sp>
      <p:cxnSp>
        <p:nvCxnSpPr>
          <p:cNvPr id="6" name="Gerade Verbindung mit Pfeil 5"/>
          <p:cNvCxnSpPr/>
          <p:nvPr/>
        </p:nvCxnSpPr>
        <p:spPr>
          <a:xfrm flipV="1">
            <a:off x="6186269" y="1298714"/>
            <a:ext cx="644397" cy="342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Diagramm 4"/>
          <p:cNvGraphicFramePr/>
          <p:nvPr/>
        </p:nvGraphicFramePr>
        <p:xfrm>
          <a:off x="2368550" y="1695450"/>
          <a:ext cx="9251950" cy="49339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Textfeld 8"/>
          <p:cNvSpPr txBox="1"/>
          <p:nvPr/>
        </p:nvSpPr>
        <p:spPr>
          <a:xfrm>
            <a:off x="2857500" y="1847851"/>
            <a:ext cx="35433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„Zeitungen gehören zu meinen wichtigsten Informationsquellen für aktuelles Geschehen“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63738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3" y="58214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Internet</a:t>
            </a:r>
            <a:br>
              <a:rPr lang="de-DE" dirty="0"/>
            </a:br>
            <a:r>
              <a:rPr lang="de-DE" sz="2000" dirty="0"/>
              <a:t> Zeitung                    </a:t>
            </a:r>
            <a:r>
              <a:rPr lang="de-DE" sz="2000" dirty="0">
                <a:sym typeface="Wingdings" panose="05000000000000000000" pitchFamily="2" charset="2"/>
              </a:rPr>
              <a:t>Internet</a:t>
            </a:r>
            <a:endParaRPr lang="de-DE" sz="2600" dirty="0"/>
          </a:p>
        </p:txBody>
      </p:sp>
      <p:cxnSp>
        <p:nvCxnSpPr>
          <p:cNvPr id="6" name="Gerade Verbindung mit Pfeil 5"/>
          <p:cNvCxnSpPr/>
          <p:nvPr/>
        </p:nvCxnSpPr>
        <p:spPr>
          <a:xfrm flipV="1">
            <a:off x="6186269" y="1298714"/>
            <a:ext cx="644397" cy="342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Diagramm 6"/>
          <p:cNvGraphicFramePr/>
          <p:nvPr>
            <p:extLst>
              <p:ext uri="{D42A27DB-BD31-4B8C-83A1-F6EECF244321}">
                <p14:modId xmlns:p14="http://schemas.microsoft.com/office/powerpoint/2010/main" val="277633765"/>
              </p:ext>
            </p:extLst>
          </p:nvPr>
        </p:nvGraphicFramePr>
        <p:xfrm>
          <a:off x="1842122" y="1298714"/>
          <a:ext cx="10210800" cy="5029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Textfeld 7"/>
          <p:cNvSpPr txBox="1"/>
          <p:nvPr/>
        </p:nvSpPr>
        <p:spPr>
          <a:xfrm>
            <a:off x="7142163" y="1859446"/>
            <a:ext cx="35433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dirty="0"/>
              <a:t>„Das Internet gehört zu meinen wichtigsten Informationsquellen für aktuelles Geschehen“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609740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3" y="97971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Zeitungen</a:t>
            </a:r>
            <a:br>
              <a:rPr lang="de-DE" dirty="0"/>
            </a:br>
            <a:r>
              <a:rPr lang="de-DE" sz="2000" dirty="0"/>
              <a:t> Zeitung                    </a:t>
            </a:r>
            <a:r>
              <a:rPr lang="de-DE" sz="2000" dirty="0">
                <a:sym typeface="Wingdings" panose="05000000000000000000" pitchFamily="2" charset="2"/>
              </a:rPr>
              <a:t>Internet</a:t>
            </a:r>
            <a:endParaRPr lang="de-DE" sz="2600" dirty="0"/>
          </a:p>
        </p:txBody>
      </p:sp>
      <p:cxnSp>
        <p:nvCxnSpPr>
          <p:cNvPr id="6" name="Gerade Verbindung mit Pfeil 5"/>
          <p:cNvCxnSpPr/>
          <p:nvPr/>
        </p:nvCxnSpPr>
        <p:spPr>
          <a:xfrm flipV="1">
            <a:off x="6186269" y="1298714"/>
            <a:ext cx="644397" cy="342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Diagramm 4"/>
          <p:cNvGraphicFramePr/>
          <p:nvPr/>
        </p:nvGraphicFramePr>
        <p:xfrm>
          <a:off x="2203450" y="1439333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Textfeld 6"/>
          <p:cNvSpPr txBox="1"/>
          <p:nvPr/>
        </p:nvSpPr>
        <p:spPr>
          <a:xfrm>
            <a:off x="4648200" y="1790700"/>
            <a:ext cx="6610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Menschen, die für ihre Information keine Zeitung mehr lesen</a:t>
            </a:r>
          </a:p>
        </p:txBody>
      </p:sp>
    </p:spTree>
    <p:extLst>
      <p:ext uri="{BB962C8B-B14F-4D97-AF65-F5344CB8AC3E}">
        <p14:creationId xmlns:p14="http://schemas.microsoft.com/office/powerpoint/2010/main" val="30340024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dirty="0"/>
              <a:t>Inhalte ständig verfügbar</a:t>
            </a:r>
          </a:p>
          <a:p>
            <a:r>
              <a:rPr lang="de-DE" dirty="0"/>
              <a:t>Gratis oder kostenpflichtig</a:t>
            </a:r>
          </a:p>
          <a:p>
            <a:r>
              <a:rPr lang="de-DE" dirty="0"/>
              <a:t>Wann, so oft man möchte anschauen</a:t>
            </a:r>
          </a:p>
          <a:p>
            <a:r>
              <a:rPr lang="de-DE" dirty="0"/>
              <a:t>Unterbrechen, abbrechen, später fortsetzen</a:t>
            </a:r>
          </a:p>
          <a:p>
            <a:r>
              <a:rPr lang="de-DE" dirty="0"/>
              <a:t>Nicht auf das Fernsehprogramm warten</a:t>
            </a:r>
          </a:p>
          <a:p>
            <a:r>
              <a:rPr lang="de-DE" dirty="0"/>
              <a:t>Herunterladen und abspeichern</a:t>
            </a:r>
          </a:p>
          <a:p>
            <a:r>
              <a:rPr lang="de-DE" dirty="0"/>
              <a:t>Nur interessante Beiträge</a:t>
            </a:r>
          </a:p>
        </p:txBody>
      </p:sp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3" y="97971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Vorteile: Internetfernsehen</a:t>
            </a:r>
            <a:br>
              <a:rPr lang="de-DE" dirty="0"/>
            </a:br>
            <a:r>
              <a:rPr lang="de-DE" sz="2000" dirty="0"/>
              <a:t> Fernsehen                  </a:t>
            </a:r>
            <a:r>
              <a:rPr lang="de-DE" sz="2000" dirty="0">
                <a:sym typeface="Wingdings" panose="05000000000000000000" pitchFamily="2" charset="2"/>
              </a:rPr>
              <a:t>Internet</a:t>
            </a:r>
            <a:endParaRPr lang="de-DE" sz="2600" dirty="0"/>
          </a:p>
        </p:txBody>
      </p:sp>
      <p:cxnSp>
        <p:nvCxnSpPr>
          <p:cNvPr id="6" name="Gerade Verbindung mit Pfeil 5"/>
          <p:cNvCxnSpPr/>
          <p:nvPr/>
        </p:nvCxnSpPr>
        <p:spPr>
          <a:xfrm flipV="1">
            <a:off x="6333749" y="1298714"/>
            <a:ext cx="644397" cy="342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24018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Zusätzlicher Markt</a:t>
            </a:r>
          </a:p>
          <a:p>
            <a:r>
              <a:rPr lang="de-DE" dirty="0"/>
              <a:t>Mehr Rechte</a:t>
            </a:r>
          </a:p>
          <a:p>
            <a:r>
              <a:rPr lang="de-DE" dirty="0"/>
              <a:t>Aktueller, schneller. Interaktiver, vielseitiger</a:t>
            </a:r>
          </a:p>
          <a:p>
            <a:r>
              <a:rPr lang="de-DE" dirty="0"/>
              <a:t>Abspielgerät nicht nötig</a:t>
            </a:r>
          </a:p>
        </p:txBody>
      </p:sp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3" y="97971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Vorteile: Internetfernsehen </a:t>
            </a:r>
            <a:br>
              <a:rPr lang="de-DE" dirty="0"/>
            </a:br>
            <a:r>
              <a:rPr lang="de-DE" sz="2000" dirty="0"/>
              <a:t> Fernsehen                  </a:t>
            </a:r>
            <a:r>
              <a:rPr lang="de-DE" sz="2000" dirty="0">
                <a:sym typeface="Wingdings" panose="05000000000000000000" pitchFamily="2" charset="2"/>
              </a:rPr>
              <a:t>Internet</a:t>
            </a:r>
            <a:endParaRPr lang="de-DE" sz="2600" dirty="0"/>
          </a:p>
        </p:txBody>
      </p:sp>
      <p:cxnSp>
        <p:nvCxnSpPr>
          <p:cNvPr id="6" name="Gerade Verbindung mit Pfeil 5"/>
          <p:cNvCxnSpPr/>
          <p:nvPr/>
        </p:nvCxnSpPr>
        <p:spPr>
          <a:xfrm flipV="1">
            <a:off x="6319001" y="1298714"/>
            <a:ext cx="644397" cy="342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36976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Internet immer notwendig</a:t>
            </a:r>
          </a:p>
          <a:p>
            <a:r>
              <a:rPr lang="de-DE" dirty="0"/>
              <a:t>Computer, um Qualität zu garantieren</a:t>
            </a:r>
          </a:p>
          <a:p>
            <a:r>
              <a:rPr lang="de-DE" dirty="0"/>
              <a:t>Bild,- Tonqualität leiden</a:t>
            </a:r>
          </a:p>
          <a:p>
            <a:r>
              <a:rPr lang="de-DE" dirty="0"/>
              <a:t>Kleinere Bildgröße</a:t>
            </a:r>
          </a:p>
          <a:p>
            <a:r>
              <a:rPr lang="de-DE" dirty="0"/>
              <a:t>Weniger in Gruppen geschaut</a:t>
            </a:r>
          </a:p>
        </p:txBody>
      </p:sp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3" y="97971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Nachteile: Standardfernsehen</a:t>
            </a:r>
            <a:br>
              <a:rPr lang="de-DE" dirty="0"/>
            </a:br>
            <a:r>
              <a:rPr lang="de-DE" sz="2000" dirty="0"/>
              <a:t> Fernsehen                  </a:t>
            </a:r>
            <a:r>
              <a:rPr lang="de-DE" sz="2000" dirty="0">
                <a:sym typeface="Wingdings" panose="05000000000000000000" pitchFamily="2" charset="2"/>
              </a:rPr>
              <a:t>Internet</a:t>
            </a:r>
            <a:endParaRPr lang="de-DE" sz="2600" dirty="0"/>
          </a:p>
        </p:txBody>
      </p:sp>
      <p:cxnSp>
        <p:nvCxnSpPr>
          <p:cNvPr id="6" name="Gerade Verbindung mit Pfeil 5"/>
          <p:cNvCxnSpPr/>
          <p:nvPr/>
        </p:nvCxnSpPr>
        <p:spPr>
          <a:xfrm flipV="1">
            <a:off x="6319001" y="1298714"/>
            <a:ext cx="644397" cy="342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59019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3" y="97971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Mediennutzung aktuell</a:t>
            </a:r>
            <a:br>
              <a:rPr lang="de-DE" dirty="0"/>
            </a:br>
            <a:r>
              <a:rPr lang="de-DE" sz="2000" dirty="0"/>
              <a:t> Fernsehen                  </a:t>
            </a:r>
            <a:r>
              <a:rPr lang="de-DE" sz="2000" dirty="0">
                <a:sym typeface="Wingdings" panose="05000000000000000000" pitchFamily="2" charset="2"/>
              </a:rPr>
              <a:t>Internet</a:t>
            </a:r>
            <a:endParaRPr lang="de-DE" sz="2600" dirty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8965" y="1850570"/>
            <a:ext cx="6689408" cy="4598503"/>
          </a:xfrm>
          <a:prstGeom prst="rect">
            <a:avLst/>
          </a:prstGeom>
          <a:effectLst>
            <a:softEdge rad="76200"/>
          </a:effectLst>
        </p:spPr>
      </p:pic>
      <p:cxnSp>
        <p:nvCxnSpPr>
          <p:cNvPr id="6" name="Gerade Verbindung mit Pfeil 5"/>
          <p:cNvCxnSpPr/>
          <p:nvPr/>
        </p:nvCxnSpPr>
        <p:spPr>
          <a:xfrm flipV="1">
            <a:off x="6333749" y="1298714"/>
            <a:ext cx="644397" cy="342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87375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Sendervielfalt</a:t>
            </a:r>
          </a:p>
          <a:p>
            <a:r>
              <a:rPr lang="de-DE" dirty="0"/>
              <a:t>Themenvielfalt</a:t>
            </a:r>
          </a:p>
          <a:p>
            <a:r>
              <a:rPr lang="de-DE" dirty="0"/>
              <a:t>Kostenlos</a:t>
            </a:r>
          </a:p>
          <a:p>
            <a:r>
              <a:rPr lang="de-DE" dirty="0"/>
              <a:t>Songs mitschneiden </a:t>
            </a:r>
            <a:r>
              <a:rPr lang="de-DE" dirty="0">
                <a:sym typeface="Wingdings" panose="05000000000000000000" pitchFamily="2" charset="2"/>
              </a:rPr>
              <a:t> neue, kostenlose Musik</a:t>
            </a:r>
            <a:endParaRPr lang="de-DE" dirty="0"/>
          </a:p>
        </p:txBody>
      </p:sp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3" y="97971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Vorteile: Internetradio</a:t>
            </a:r>
            <a:br>
              <a:rPr lang="de-DE" dirty="0"/>
            </a:br>
            <a:r>
              <a:rPr lang="de-DE" sz="2000" dirty="0"/>
              <a:t> Radio                  </a:t>
            </a:r>
            <a:r>
              <a:rPr lang="de-DE" sz="2000" dirty="0">
                <a:sym typeface="Wingdings" panose="05000000000000000000" pitchFamily="2" charset="2"/>
              </a:rPr>
              <a:t>Internet</a:t>
            </a:r>
            <a:endParaRPr lang="de-DE" sz="2600" dirty="0"/>
          </a:p>
        </p:txBody>
      </p:sp>
      <p:cxnSp>
        <p:nvCxnSpPr>
          <p:cNvPr id="6" name="Gerade Verbindung mit Pfeil 5"/>
          <p:cNvCxnSpPr/>
          <p:nvPr/>
        </p:nvCxnSpPr>
        <p:spPr>
          <a:xfrm flipV="1">
            <a:off x="6068285" y="1298714"/>
            <a:ext cx="644397" cy="342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35415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4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484310" y="2108718"/>
            <a:ext cx="10018713" cy="3682483"/>
          </a:xfrm>
        </p:spPr>
        <p:txBody>
          <a:bodyPr/>
          <a:lstStyle/>
          <a:p>
            <a:endParaRPr lang="de-DE" dirty="0"/>
          </a:p>
          <a:p>
            <a:r>
              <a:rPr lang="de-DE" dirty="0"/>
              <a:t>Zeitung, Fernsehen, Radio                    </a:t>
            </a:r>
            <a:r>
              <a:rPr lang="de-DE" dirty="0">
                <a:sym typeface="Wingdings" panose="05000000000000000000" pitchFamily="2" charset="2"/>
              </a:rPr>
              <a:t>Internet</a:t>
            </a:r>
          </a:p>
          <a:p>
            <a:endParaRPr lang="de-DE" dirty="0">
              <a:sym typeface="Wingdings" panose="05000000000000000000" pitchFamily="2" charset="2"/>
            </a:endParaRPr>
          </a:p>
          <a:p>
            <a:r>
              <a:rPr lang="de-DE" dirty="0"/>
              <a:t>Bücher </a:t>
            </a:r>
            <a:r>
              <a:rPr lang="de-DE" dirty="0">
                <a:sym typeface="Wingdings" panose="05000000000000000000" pitchFamily="2" charset="2"/>
              </a:rPr>
              <a:t>                E-Books</a:t>
            </a:r>
          </a:p>
          <a:p>
            <a:endParaRPr lang="de-DE" dirty="0">
              <a:sym typeface="Wingdings" panose="05000000000000000000" pitchFamily="2" charset="2"/>
            </a:endParaRPr>
          </a:p>
          <a:p>
            <a:r>
              <a:rPr lang="de-DE" dirty="0"/>
              <a:t>Datenträger </a:t>
            </a:r>
            <a:r>
              <a:rPr lang="de-DE" dirty="0">
                <a:sym typeface="Wingdings" panose="05000000000000000000" pitchFamily="2" charset="2"/>
              </a:rPr>
              <a:t>                 Streamingdienste (</a:t>
            </a:r>
            <a:r>
              <a:rPr lang="de-DE" dirty="0" err="1">
                <a:sym typeface="Wingdings" panose="05000000000000000000" pitchFamily="2" charset="2"/>
              </a:rPr>
              <a:t>Youtube</a:t>
            </a:r>
            <a:r>
              <a:rPr lang="de-DE" dirty="0">
                <a:sym typeface="Wingdings" panose="05000000000000000000" pitchFamily="2" charset="2"/>
              </a:rPr>
              <a:t>, </a:t>
            </a:r>
            <a:r>
              <a:rPr lang="de-DE" dirty="0" err="1">
                <a:sym typeface="Wingdings" panose="05000000000000000000" pitchFamily="2" charset="2"/>
              </a:rPr>
              <a:t>Netflix</a:t>
            </a:r>
            <a:r>
              <a:rPr lang="de-DE" dirty="0">
                <a:sym typeface="Wingdings" panose="05000000000000000000" pitchFamily="2" charset="2"/>
              </a:rPr>
              <a:t>)</a:t>
            </a:r>
          </a:p>
          <a:p>
            <a:endParaRPr lang="de-DE" dirty="0"/>
          </a:p>
        </p:txBody>
      </p:sp>
      <p:cxnSp>
        <p:nvCxnSpPr>
          <p:cNvPr id="4" name="Gerade Verbindung mit Pfeil 3"/>
          <p:cNvCxnSpPr/>
          <p:nvPr/>
        </p:nvCxnSpPr>
        <p:spPr>
          <a:xfrm>
            <a:off x="3531443" y="5000923"/>
            <a:ext cx="900000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Gerade Verbindung mit Pfeil 4"/>
          <p:cNvCxnSpPr/>
          <p:nvPr/>
        </p:nvCxnSpPr>
        <p:spPr>
          <a:xfrm>
            <a:off x="2832361" y="3963151"/>
            <a:ext cx="900000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Gerade Verbindung mit Pfeil 5"/>
          <p:cNvCxnSpPr/>
          <p:nvPr/>
        </p:nvCxnSpPr>
        <p:spPr>
          <a:xfrm>
            <a:off x="5372009" y="2907374"/>
            <a:ext cx="900000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el 1"/>
          <p:cNvSpPr>
            <a:spLocks noGrp="1"/>
          </p:cNvSpPr>
          <p:nvPr>
            <p:ph type="title"/>
          </p:nvPr>
        </p:nvSpPr>
        <p:spPr>
          <a:xfrm>
            <a:off x="1484313" y="97971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Themen</a:t>
            </a:r>
            <a:br>
              <a:rPr lang="de-DE" dirty="0"/>
            </a:br>
            <a:endParaRPr lang="de-DE" sz="2600" dirty="0"/>
          </a:p>
        </p:txBody>
      </p:sp>
    </p:spTree>
    <p:extLst>
      <p:ext uri="{BB962C8B-B14F-4D97-AF65-F5344CB8AC3E}">
        <p14:creationId xmlns:p14="http://schemas.microsoft.com/office/powerpoint/2010/main" val="15767887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Internetverbindung, internetfähiges Gerät benötigt</a:t>
            </a:r>
          </a:p>
        </p:txBody>
      </p:sp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3" y="97971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Nachteile: konventionelles Radio</a:t>
            </a:r>
            <a:br>
              <a:rPr lang="de-DE" dirty="0"/>
            </a:br>
            <a:r>
              <a:rPr lang="de-DE" sz="2000" dirty="0"/>
              <a:t> Radio                  </a:t>
            </a:r>
            <a:r>
              <a:rPr lang="de-DE" sz="2000" dirty="0">
                <a:sym typeface="Wingdings" panose="05000000000000000000" pitchFamily="2" charset="2"/>
              </a:rPr>
              <a:t>Internet</a:t>
            </a:r>
            <a:endParaRPr lang="de-DE" sz="2600" dirty="0"/>
          </a:p>
        </p:txBody>
      </p:sp>
      <p:cxnSp>
        <p:nvCxnSpPr>
          <p:cNvPr id="6" name="Gerade Verbindung mit Pfeil 5"/>
          <p:cNvCxnSpPr/>
          <p:nvPr/>
        </p:nvCxnSpPr>
        <p:spPr>
          <a:xfrm flipV="1">
            <a:off x="6068285" y="1298714"/>
            <a:ext cx="644397" cy="342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15751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3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558955" y="118707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Mediennutzung aktuell</a:t>
            </a:r>
            <a:br>
              <a:rPr lang="de-DE" dirty="0"/>
            </a:br>
            <a:r>
              <a:rPr lang="de-DE" sz="2000" dirty="0"/>
              <a:t>Buch </a:t>
            </a:r>
            <a:r>
              <a:rPr lang="de-DE" sz="2000" dirty="0">
                <a:sym typeface="Wingdings" panose="05000000000000000000" pitchFamily="2" charset="2"/>
              </a:rPr>
              <a:t>              E-Book</a:t>
            </a:r>
            <a:endParaRPr lang="de-DE" sz="26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726906" y="2317413"/>
            <a:ext cx="10018713" cy="3124201"/>
          </a:xfrm>
        </p:spPr>
        <p:txBody>
          <a:bodyPr>
            <a:noAutofit/>
          </a:bodyPr>
          <a:lstStyle/>
          <a:p>
            <a:r>
              <a:rPr lang="de-DE" sz="2200" dirty="0"/>
              <a:t>E-Book Reader erschienen im Jahre 2000</a:t>
            </a:r>
          </a:p>
          <a:p>
            <a:endParaRPr lang="de-DE" sz="2200" dirty="0"/>
          </a:p>
          <a:p>
            <a:r>
              <a:rPr lang="de-DE" sz="2200" dirty="0"/>
              <a:t>Absatz</a:t>
            </a:r>
          </a:p>
          <a:p>
            <a:pPr marL="0" indent="0">
              <a:buNone/>
            </a:pPr>
            <a:r>
              <a:rPr lang="de-DE" sz="2200" dirty="0"/>
              <a:t>  2010                   2 Millionen</a:t>
            </a:r>
          </a:p>
          <a:p>
            <a:pPr marL="0" indent="0">
              <a:buNone/>
            </a:pPr>
            <a:r>
              <a:rPr lang="de-DE" sz="2200" dirty="0"/>
              <a:t>  2015                   27 Millionen </a:t>
            </a:r>
          </a:p>
          <a:p>
            <a:endParaRPr lang="de-DE" sz="2200" dirty="0"/>
          </a:p>
          <a:p>
            <a:r>
              <a:rPr lang="de-DE" sz="2200" dirty="0"/>
              <a:t>Trend auf dem Vormarsch</a:t>
            </a:r>
          </a:p>
          <a:p>
            <a:endParaRPr lang="de-DE" sz="2200" dirty="0"/>
          </a:p>
          <a:p>
            <a:r>
              <a:rPr lang="de-DE" sz="2200" dirty="0"/>
              <a:t>Gesamtumsatz auf dem Buchmarkt 5,4%</a:t>
            </a:r>
          </a:p>
        </p:txBody>
      </p:sp>
      <p:cxnSp>
        <p:nvCxnSpPr>
          <p:cNvPr id="4" name="Gerade Verbindung mit Pfeil 3"/>
          <p:cNvCxnSpPr/>
          <p:nvPr/>
        </p:nvCxnSpPr>
        <p:spPr>
          <a:xfrm flipV="1">
            <a:off x="6166419" y="1325217"/>
            <a:ext cx="569843" cy="1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Gerade Verbindung mit Pfeil 4"/>
          <p:cNvCxnSpPr/>
          <p:nvPr/>
        </p:nvCxnSpPr>
        <p:spPr>
          <a:xfrm>
            <a:off x="2602314" y="3916837"/>
            <a:ext cx="900000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Gerade Verbindung mit Pfeil 5"/>
          <p:cNvCxnSpPr/>
          <p:nvPr/>
        </p:nvCxnSpPr>
        <p:spPr>
          <a:xfrm>
            <a:off x="2602314" y="3438357"/>
            <a:ext cx="900000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69376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2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549627" y="90714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Mediennutzung aktuell</a:t>
            </a:r>
            <a:br>
              <a:rPr lang="de-DE" dirty="0"/>
            </a:br>
            <a:r>
              <a:rPr lang="de-DE" sz="2000" dirty="0"/>
              <a:t>Buch </a:t>
            </a:r>
            <a:r>
              <a:rPr lang="de-DE" sz="2000" dirty="0">
                <a:sym typeface="Wingdings" panose="05000000000000000000" pitchFamily="2" charset="2"/>
              </a:rPr>
              <a:t>              E-Book</a:t>
            </a:r>
            <a:endParaRPr lang="de-DE" sz="2600" dirty="0"/>
          </a:p>
        </p:txBody>
      </p:sp>
      <p:graphicFrame>
        <p:nvGraphicFramePr>
          <p:cNvPr id="8" name="Inhaltsplatzhalt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28626591"/>
              </p:ext>
            </p:extLst>
          </p:nvPr>
        </p:nvGraphicFramePr>
        <p:xfrm>
          <a:off x="1484313" y="1843313"/>
          <a:ext cx="10018712" cy="39478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6" name="Gerade Verbindung mit Pfeil 5"/>
          <p:cNvCxnSpPr/>
          <p:nvPr/>
        </p:nvCxnSpPr>
        <p:spPr>
          <a:xfrm flipV="1">
            <a:off x="6166419" y="1298713"/>
            <a:ext cx="569843" cy="1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hteck 2"/>
          <p:cNvSpPr/>
          <p:nvPr/>
        </p:nvSpPr>
        <p:spPr>
          <a:xfrm>
            <a:off x="3445669" y="6092014"/>
            <a:ext cx="6096000" cy="487569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de-DE" sz="12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https://de.statista.com/statistik/daten/studie/254618/umfrage/praeferenz-fuer-normale-buecher-oder-e-books-in-deutschland/</a:t>
            </a:r>
            <a:r>
              <a:rPr lang="de-DE" sz="1200" b="1" dirty="0">
                <a:solidFill>
                  <a:srgbClr val="333333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de-DE" sz="12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25207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2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 txBox="1">
            <a:spLocks/>
          </p:cNvSpPr>
          <p:nvPr/>
        </p:nvSpPr>
        <p:spPr>
          <a:xfrm>
            <a:off x="1484312" y="135294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Vorteile Internet</a:t>
            </a:r>
            <a:br>
              <a:rPr lang="de-DE" dirty="0"/>
            </a:br>
            <a:r>
              <a:rPr lang="de-DE" sz="2000" dirty="0"/>
              <a:t>Buch </a:t>
            </a:r>
            <a:r>
              <a:rPr lang="de-DE" sz="2000" dirty="0">
                <a:sym typeface="Wingdings" panose="05000000000000000000" pitchFamily="2" charset="2"/>
              </a:rPr>
              <a:t>                 Internet</a:t>
            </a:r>
            <a:endParaRPr lang="de-DE" sz="2600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6605" y="2097156"/>
            <a:ext cx="4477482" cy="2984988"/>
          </a:xfrm>
          <a:prstGeom prst="rect">
            <a:avLst/>
          </a:prstGeom>
          <a:effectLst>
            <a:softEdge rad="76200"/>
          </a:effectLst>
        </p:spPr>
      </p:pic>
      <p:cxnSp>
        <p:nvCxnSpPr>
          <p:cNvPr id="7" name="Gerade Verbindung mit Pfeil 6"/>
          <p:cNvCxnSpPr/>
          <p:nvPr/>
        </p:nvCxnSpPr>
        <p:spPr>
          <a:xfrm>
            <a:off x="6056243" y="1325217"/>
            <a:ext cx="649357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Grafik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312" y="2097156"/>
            <a:ext cx="5830955" cy="2994972"/>
          </a:xfrm>
          <a:prstGeom prst="rect">
            <a:avLst/>
          </a:prstGeom>
          <a:effectLst>
            <a:softEdge rad="12700"/>
          </a:effectLst>
        </p:spPr>
      </p:pic>
    </p:spTree>
    <p:extLst>
      <p:ext uri="{BB962C8B-B14F-4D97-AF65-F5344CB8AC3E}">
        <p14:creationId xmlns:p14="http://schemas.microsoft.com/office/powerpoint/2010/main" val="31181312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1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484310" y="1711355"/>
            <a:ext cx="10018713" cy="4079846"/>
          </a:xfrm>
        </p:spPr>
        <p:txBody>
          <a:bodyPr/>
          <a:lstStyle/>
          <a:p>
            <a:r>
              <a:rPr lang="de-DE" dirty="0"/>
              <a:t>Texte oft nicht objektiv genug</a:t>
            </a:r>
          </a:p>
          <a:p>
            <a:r>
              <a:rPr lang="de-DE" dirty="0"/>
              <a:t>Informationsüberflutung</a:t>
            </a:r>
          </a:p>
          <a:p>
            <a:r>
              <a:rPr lang="de-DE" dirty="0"/>
              <a:t>seriöse von unseriösen Quellen unterscheiden</a:t>
            </a:r>
          </a:p>
          <a:p>
            <a:r>
              <a:rPr lang="de-DE" dirty="0"/>
              <a:t>Nur Informationshäppchen</a:t>
            </a:r>
          </a:p>
          <a:p>
            <a:r>
              <a:rPr lang="de-DE" dirty="0"/>
              <a:t>Reizüberflutung, Ablenkungen</a:t>
            </a:r>
          </a:p>
          <a:p>
            <a:r>
              <a:rPr lang="de-DE" dirty="0"/>
              <a:t>Erfahrungswerte zeigen: Buch effektiver</a:t>
            </a:r>
          </a:p>
        </p:txBody>
      </p:sp>
      <p:sp>
        <p:nvSpPr>
          <p:cNvPr id="4" name="Titel 1"/>
          <p:cNvSpPr txBox="1">
            <a:spLocks/>
          </p:cNvSpPr>
          <p:nvPr/>
        </p:nvSpPr>
        <p:spPr>
          <a:xfrm>
            <a:off x="1484312" y="135294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Nachteile Internet</a:t>
            </a:r>
            <a:br>
              <a:rPr lang="de-DE" dirty="0"/>
            </a:br>
            <a:r>
              <a:rPr lang="de-DE" sz="2000" dirty="0"/>
              <a:t>Buch </a:t>
            </a:r>
            <a:r>
              <a:rPr lang="de-DE" sz="2000" dirty="0">
                <a:sym typeface="Wingdings" panose="05000000000000000000" pitchFamily="2" charset="2"/>
              </a:rPr>
              <a:t>                 Internet</a:t>
            </a:r>
            <a:endParaRPr lang="de-DE" sz="2600" dirty="0"/>
          </a:p>
        </p:txBody>
      </p:sp>
      <p:cxnSp>
        <p:nvCxnSpPr>
          <p:cNvPr id="6" name="Gerade Verbindung mit Pfeil 5"/>
          <p:cNvCxnSpPr/>
          <p:nvPr/>
        </p:nvCxnSpPr>
        <p:spPr>
          <a:xfrm>
            <a:off x="6056243" y="1325217"/>
            <a:ext cx="649357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62769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1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 txBox="1">
            <a:spLocks/>
          </p:cNvSpPr>
          <p:nvPr/>
        </p:nvSpPr>
        <p:spPr>
          <a:xfrm>
            <a:off x="1484312" y="135294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Vorteile E-Books</a:t>
            </a:r>
            <a:br>
              <a:rPr lang="de-DE" dirty="0"/>
            </a:br>
            <a:r>
              <a:rPr lang="de-DE" sz="2000" dirty="0"/>
              <a:t>Buch </a:t>
            </a:r>
            <a:r>
              <a:rPr lang="de-DE" sz="2000" dirty="0">
                <a:sym typeface="Wingdings" panose="05000000000000000000" pitchFamily="2" charset="2"/>
              </a:rPr>
              <a:t>                 E-Book</a:t>
            </a:r>
            <a:endParaRPr lang="de-DE" sz="2600" dirty="0"/>
          </a:p>
        </p:txBody>
      </p:sp>
      <p:graphicFrame>
        <p:nvGraphicFramePr>
          <p:cNvPr id="7" name="Inhaltsplatzhalt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48743905"/>
              </p:ext>
            </p:extLst>
          </p:nvPr>
        </p:nvGraphicFramePr>
        <p:xfrm>
          <a:off x="1551709" y="1792957"/>
          <a:ext cx="9617364" cy="46025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6" name="Gerade Verbindung mit Pfeil 5"/>
          <p:cNvCxnSpPr/>
          <p:nvPr/>
        </p:nvCxnSpPr>
        <p:spPr>
          <a:xfrm>
            <a:off x="6056243" y="1325217"/>
            <a:ext cx="649357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23246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1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484311" y="2232890"/>
            <a:ext cx="10018713" cy="3124201"/>
          </a:xfrm>
        </p:spPr>
        <p:txBody>
          <a:bodyPr/>
          <a:lstStyle/>
          <a:p>
            <a:r>
              <a:rPr lang="de-DE" dirty="0"/>
              <a:t>Platzsparend</a:t>
            </a:r>
          </a:p>
          <a:p>
            <a:r>
              <a:rPr lang="de-DE" dirty="0"/>
              <a:t>Geringeres Gewicht</a:t>
            </a:r>
          </a:p>
          <a:p>
            <a:r>
              <a:rPr lang="de-DE" dirty="0"/>
              <a:t>Unempfindlicher</a:t>
            </a:r>
          </a:p>
          <a:p>
            <a:r>
              <a:rPr lang="de-DE" dirty="0"/>
              <a:t>Günstiger</a:t>
            </a:r>
          </a:p>
          <a:p>
            <a:r>
              <a:rPr lang="de-DE" dirty="0"/>
              <a:t>Neuerscheinungen als E-Book früher verfügbar</a:t>
            </a:r>
          </a:p>
        </p:txBody>
      </p:sp>
      <p:sp>
        <p:nvSpPr>
          <p:cNvPr id="4" name="Titel 1"/>
          <p:cNvSpPr txBox="1">
            <a:spLocks/>
          </p:cNvSpPr>
          <p:nvPr/>
        </p:nvSpPr>
        <p:spPr>
          <a:xfrm>
            <a:off x="1484312" y="135294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Vorteile E-Book</a:t>
            </a:r>
            <a:br>
              <a:rPr lang="de-DE" dirty="0"/>
            </a:br>
            <a:r>
              <a:rPr lang="de-DE" sz="2000" dirty="0"/>
              <a:t>Buch </a:t>
            </a:r>
            <a:r>
              <a:rPr lang="de-DE" sz="2000" dirty="0">
                <a:sym typeface="Wingdings" panose="05000000000000000000" pitchFamily="2" charset="2"/>
              </a:rPr>
              <a:t>                 E-Book</a:t>
            </a:r>
            <a:endParaRPr lang="de-DE" sz="2600" dirty="0"/>
          </a:p>
        </p:txBody>
      </p:sp>
      <p:cxnSp>
        <p:nvCxnSpPr>
          <p:cNvPr id="6" name="Gerade Verbindung mit Pfeil 5"/>
          <p:cNvCxnSpPr/>
          <p:nvPr/>
        </p:nvCxnSpPr>
        <p:spPr>
          <a:xfrm>
            <a:off x="6056243" y="1325217"/>
            <a:ext cx="649357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4103" y="1887893"/>
            <a:ext cx="3877897" cy="4777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9990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1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 txBox="1">
            <a:spLocks/>
          </p:cNvSpPr>
          <p:nvPr/>
        </p:nvSpPr>
        <p:spPr>
          <a:xfrm>
            <a:off x="1484312" y="135294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Vorteile E-Book</a:t>
            </a:r>
            <a:br>
              <a:rPr lang="de-DE" dirty="0"/>
            </a:br>
            <a:r>
              <a:rPr lang="de-DE" sz="2000" dirty="0"/>
              <a:t>Buch </a:t>
            </a:r>
            <a:r>
              <a:rPr lang="de-DE" sz="2000" dirty="0">
                <a:sym typeface="Wingdings" panose="05000000000000000000" pitchFamily="2" charset="2"/>
              </a:rPr>
              <a:t>                 E-Book</a:t>
            </a:r>
            <a:endParaRPr lang="de-DE" sz="2600" dirty="0"/>
          </a:p>
        </p:txBody>
      </p:sp>
      <p:pic>
        <p:nvPicPr>
          <p:cNvPr id="5" name="Inhaltsplatzhalt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6977" y="1887893"/>
            <a:ext cx="8517132" cy="4272471"/>
          </a:xfrm>
        </p:spPr>
      </p:pic>
      <p:cxnSp>
        <p:nvCxnSpPr>
          <p:cNvPr id="7" name="Gerade Verbindung mit Pfeil 6"/>
          <p:cNvCxnSpPr/>
          <p:nvPr/>
        </p:nvCxnSpPr>
        <p:spPr>
          <a:xfrm>
            <a:off x="6056243" y="1325217"/>
            <a:ext cx="649357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0498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1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 txBox="1">
            <a:spLocks/>
          </p:cNvSpPr>
          <p:nvPr/>
        </p:nvSpPr>
        <p:spPr>
          <a:xfrm>
            <a:off x="1484312" y="135294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Vorteil von Büchern</a:t>
            </a:r>
            <a:br>
              <a:rPr lang="de-DE" dirty="0"/>
            </a:br>
            <a:r>
              <a:rPr lang="de-DE" sz="2000" dirty="0"/>
              <a:t>Buch </a:t>
            </a:r>
            <a:r>
              <a:rPr lang="de-DE" sz="2000" dirty="0">
                <a:sym typeface="Wingdings" panose="05000000000000000000" pitchFamily="2" charset="2"/>
              </a:rPr>
              <a:t>                 E-Book</a:t>
            </a:r>
            <a:endParaRPr lang="de-DE" sz="2600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4591" y="1707426"/>
            <a:ext cx="4281876" cy="2877421"/>
          </a:xfrm>
          <a:prstGeom prst="rect">
            <a:avLst/>
          </a:prstGeom>
          <a:effectLst>
            <a:softEdge rad="76200"/>
          </a:effectLst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0211" y="1583212"/>
            <a:ext cx="4287490" cy="2821167"/>
          </a:xfrm>
          <a:prstGeom prst="rect">
            <a:avLst/>
          </a:prstGeom>
          <a:effectLst>
            <a:softEdge rad="76200"/>
          </a:effectLst>
        </p:spPr>
      </p:pic>
      <p:pic>
        <p:nvPicPr>
          <p:cNvPr id="7" name="Inhaltsplatzhalter 9"/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7561" y="4360883"/>
            <a:ext cx="4287490" cy="2421941"/>
          </a:xfrm>
          <a:effectLst>
            <a:softEdge rad="76200"/>
          </a:effectLst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1609" y="4404379"/>
            <a:ext cx="4347840" cy="2334950"/>
          </a:xfrm>
          <a:prstGeom prst="rect">
            <a:avLst/>
          </a:prstGeom>
          <a:effectLst>
            <a:softEdge rad="76200"/>
          </a:effectLst>
        </p:spPr>
      </p:pic>
      <p:cxnSp>
        <p:nvCxnSpPr>
          <p:cNvPr id="10" name="Gerade Verbindung mit Pfeil 9"/>
          <p:cNvCxnSpPr/>
          <p:nvPr/>
        </p:nvCxnSpPr>
        <p:spPr>
          <a:xfrm>
            <a:off x="6056243" y="1325217"/>
            <a:ext cx="649357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13763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3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Inhaltsplatzhalter 1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5554174"/>
          </a:xfrm>
        </p:spPr>
        <p:txBody>
          <a:bodyPr>
            <a:normAutofit/>
          </a:bodyPr>
          <a:lstStyle/>
          <a:p>
            <a:endParaRPr lang="de-DE" dirty="0"/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endParaRPr lang="de-DE" dirty="0"/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  </a:t>
            </a:r>
          </a:p>
        </p:txBody>
      </p:sp>
      <p:graphicFrame>
        <p:nvGraphicFramePr>
          <p:cNvPr id="3" name="Tabel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7305690"/>
              </p:ext>
            </p:extLst>
          </p:nvPr>
        </p:nvGraphicFramePr>
        <p:xfrm>
          <a:off x="1674218" y="2283471"/>
          <a:ext cx="8697686" cy="34916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48843">
                  <a:extLst>
                    <a:ext uri="{9D8B030D-6E8A-4147-A177-3AD203B41FA5}">
                      <a16:colId xmlns:a16="http://schemas.microsoft.com/office/drawing/2014/main" val="238879895"/>
                    </a:ext>
                  </a:extLst>
                </a:gridCol>
                <a:gridCol w="4348843">
                  <a:extLst>
                    <a:ext uri="{9D8B030D-6E8A-4147-A177-3AD203B41FA5}">
                      <a16:colId xmlns:a16="http://schemas.microsoft.com/office/drawing/2014/main" val="79224440"/>
                    </a:ext>
                  </a:extLst>
                </a:gridCol>
              </a:tblGrid>
              <a:tr h="644318">
                <a:tc>
                  <a:txBody>
                    <a:bodyPr/>
                    <a:lstStyle/>
                    <a:p>
                      <a:r>
                        <a:rPr lang="de-DE" dirty="0"/>
                        <a:t>Physische Medien (</a:t>
                      </a:r>
                      <a:r>
                        <a:rPr lang="de-DE" dirty="0" err="1"/>
                        <a:t>DVD´s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BD´s</a:t>
                      </a:r>
                      <a:r>
                        <a:rPr lang="de-DE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Streaming Dienste (Amazon Video</a:t>
                      </a:r>
                      <a:r>
                        <a:rPr lang="de-DE" baseline="0" dirty="0"/>
                        <a:t>, </a:t>
                      </a:r>
                      <a:r>
                        <a:rPr lang="de-DE" baseline="0" dirty="0" err="1"/>
                        <a:t>Netflix</a:t>
                      </a:r>
                      <a:r>
                        <a:rPr lang="de-DE" baseline="0" dirty="0"/>
                        <a:t>)</a:t>
                      </a:r>
                      <a:endParaRPr lang="de-DE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2637280"/>
                  </a:ext>
                </a:extLst>
              </a:tr>
              <a:tr h="644318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Sinkender Umsatz wird erwartet</a:t>
                      </a:r>
                    </a:p>
                    <a:p>
                      <a:endParaRPr lang="de-DE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Boom</a:t>
                      </a:r>
                      <a:r>
                        <a:rPr lang="de-DE" baseline="0" dirty="0"/>
                        <a:t> im Jahre 2006</a:t>
                      </a:r>
                      <a:endParaRPr lang="de-DE" dirty="0"/>
                    </a:p>
                    <a:p>
                      <a:endParaRPr lang="de-DE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474782"/>
                  </a:ext>
                </a:extLst>
              </a:tr>
              <a:tr h="6443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Trend              zugunsten Streamingdiensten</a:t>
                      </a:r>
                    </a:p>
                    <a:p>
                      <a:endParaRPr lang="de-DE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PC/Laptop und Smart </a:t>
                      </a:r>
                      <a:r>
                        <a:rPr lang="de-DE" dirty="0" err="1"/>
                        <a:t>TV´s</a:t>
                      </a:r>
                      <a:r>
                        <a:rPr lang="de-DE" dirty="0"/>
                        <a:t> 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0465369"/>
                  </a:ext>
                </a:extLst>
              </a:tr>
              <a:tr h="644318">
                <a:tc>
                  <a:txBody>
                    <a:bodyPr/>
                    <a:lstStyle/>
                    <a:p>
                      <a:r>
                        <a:rPr lang="de-DE" dirty="0"/>
                        <a:t>Rückgang von Videotheken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Beliebt</a:t>
                      </a:r>
                      <a:r>
                        <a:rPr lang="de-DE" baseline="0" dirty="0"/>
                        <a:t> bei der jüngeren Generation </a:t>
                      </a:r>
                      <a:endParaRPr lang="de-DE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0074533"/>
                  </a:ext>
                </a:extLst>
              </a:tr>
              <a:tr h="6443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2015:</a:t>
                      </a:r>
                      <a:r>
                        <a:rPr lang="de-DE" baseline="0" dirty="0"/>
                        <a:t> BD 28,8 Mio.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baseline="0" dirty="0"/>
                        <a:t>            DVD 71,5 Mio.</a:t>
                      </a:r>
                      <a:endParaRPr lang="de-DE" dirty="0"/>
                    </a:p>
                    <a:p>
                      <a:endParaRPr lang="de-DE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2005 1      Mio.€       Umsatz    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2015 580 Mio. €      Umsatz</a:t>
                      </a:r>
                    </a:p>
                    <a:p>
                      <a:endParaRPr lang="de-DE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7952554"/>
                  </a:ext>
                </a:extLst>
              </a:tr>
            </a:tbl>
          </a:graphicData>
        </a:graphic>
      </p:graphicFrame>
      <p:cxnSp>
        <p:nvCxnSpPr>
          <p:cNvPr id="8" name="Gerade Verbindung mit Pfeil 7"/>
          <p:cNvCxnSpPr/>
          <p:nvPr/>
        </p:nvCxnSpPr>
        <p:spPr>
          <a:xfrm flipV="1">
            <a:off x="2396303" y="3758224"/>
            <a:ext cx="511110" cy="933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el 1"/>
          <p:cNvSpPr>
            <a:spLocks noGrp="1"/>
          </p:cNvSpPr>
          <p:nvPr>
            <p:ph type="title"/>
          </p:nvPr>
        </p:nvSpPr>
        <p:spPr>
          <a:xfrm>
            <a:off x="1576974" y="196369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Mediennutzung aktuell</a:t>
            </a:r>
            <a:br>
              <a:rPr lang="de-DE" dirty="0"/>
            </a:br>
            <a:r>
              <a:rPr lang="de-DE" sz="2000" dirty="0"/>
              <a:t>Datenträger </a:t>
            </a:r>
            <a:r>
              <a:rPr lang="de-DE" sz="2000" dirty="0">
                <a:sym typeface="Wingdings" panose="05000000000000000000" pitchFamily="2" charset="2"/>
              </a:rPr>
              <a:t>                Streaming Dienste</a:t>
            </a:r>
            <a:endParaRPr lang="de-DE" sz="2000" dirty="0"/>
          </a:p>
        </p:txBody>
      </p:sp>
      <p:cxnSp>
        <p:nvCxnSpPr>
          <p:cNvPr id="7" name="Gerade Verbindung mit Pfeil 6"/>
          <p:cNvCxnSpPr/>
          <p:nvPr/>
        </p:nvCxnSpPr>
        <p:spPr>
          <a:xfrm>
            <a:off x="5950225" y="1378225"/>
            <a:ext cx="649357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40617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3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967204" y="1924543"/>
            <a:ext cx="10515600" cy="435133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endParaRPr lang="de-DE" dirty="0"/>
          </a:p>
          <a:p>
            <a:endParaRPr lang="de-DE" dirty="0"/>
          </a:p>
          <a:p>
            <a:endParaRPr lang="de-DE" sz="2600" dirty="0"/>
          </a:p>
          <a:p>
            <a:r>
              <a:rPr lang="de-DE" sz="2600" dirty="0"/>
              <a:t>Medienwandel</a:t>
            </a:r>
          </a:p>
          <a:p>
            <a:pPr marL="0" indent="0">
              <a:buNone/>
            </a:pPr>
            <a:endParaRPr lang="de-DE" sz="2600" dirty="0"/>
          </a:p>
          <a:p>
            <a:r>
              <a:rPr lang="de-DE" sz="2600" dirty="0"/>
              <a:t>Vorteile</a:t>
            </a:r>
          </a:p>
          <a:p>
            <a:endParaRPr lang="de-DE" sz="2600" dirty="0"/>
          </a:p>
          <a:p>
            <a:r>
              <a:rPr lang="de-DE" sz="2600" dirty="0"/>
              <a:t>Gefahren</a:t>
            </a:r>
          </a:p>
          <a:p>
            <a:pPr marL="0" indent="0">
              <a:buNone/>
            </a:pPr>
            <a:endParaRPr lang="de-DE" sz="2600" dirty="0"/>
          </a:p>
          <a:p>
            <a:r>
              <a:rPr lang="de-DE" sz="2600" dirty="0"/>
              <a:t>Zukunftsaussichten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5" name="Titel 1"/>
          <p:cNvSpPr>
            <a:spLocks noGrp="1"/>
          </p:cNvSpPr>
          <p:nvPr>
            <p:ph type="title"/>
          </p:nvPr>
        </p:nvSpPr>
        <p:spPr>
          <a:xfrm>
            <a:off x="1484313" y="97971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Einleitung</a:t>
            </a:r>
            <a:br>
              <a:rPr lang="de-DE" dirty="0"/>
            </a:br>
            <a:endParaRPr lang="de-DE" sz="2600" dirty="0"/>
          </a:p>
        </p:txBody>
      </p:sp>
    </p:spTree>
    <p:extLst>
      <p:ext uri="{BB962C8B-B14F-4D97-AF65-F5344CB8AC3E}">
        <p14:creationId xmlns:p14="http://schemas.microsoft.com/office/powerpoint/2010/main" val="5387555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5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Inhaltsplatzhalt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9027095"/>
              </p:ext>
            </p:extLst>
          </p:nvPr>
        </p:nvGraphicFramePr>
        <p:xfrm>
          <a:off x="1484312" y="2088503"/>
          <a:ext cx="10018712" cy="3124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Titel 1"/>
          <p:cNvSpPr>
            <a:spLocks noGrp="1"/>
          </p:cNvSpPr>
          <p:nvPr>
            <p:ph type="title"/>
          </p:nvPr>
        </p:nvSpPr>
        <p:spPr>
          <a:xfrm>
            <a:off x="1484312" y="135294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Mediennutzung aktuell</a:t>
            </a:r>
            <a:br>
              <a:rPr lang="de-DE" dirty="0"/>
            </a:br>
            <a:r>
              <a:rPr lang="de-DE" sz="2000" dirty="0"/>
              <a:t>Datenträger </a:t>
            </a:r>
            <a:r>
              <a:rPr lang="de-DE" sz="2000" dirty="0">
                <a:sym typeface="Wingdings" panose="05000000000000000000" pitchFamily="2" charset="2"/>
              </a:rPr>
              <a:t>                 Streaming Dienste</a:t>
            </a:r>
            <a:endParaRPr lang="de-DE" sz="2000" dirty="0"/>
          </a:p>
        </p:txBody>
      </p:sp>
      <p:cxnSp>
        <p:nvCxnSpPr>
          <p:cNvPr id="5" name="Gerade Verbindung mit Pfeil 4"/>
          <p:cNvCxnSpPr/>
          <p:nvPr/>
        </p:nvCxnSpPr>
        <p:spPr>
          <a:xfrm>
            <a:off x="5870712" y="1338468"/>
            <a:ext cx="649357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3189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3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484312" y="135294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Mediennutzung aktuell</a:t>
            </a:r>
            <a:br>
              <a:rPr lang="de-DE" dirty="0"/>
            </a:br>
            <a:r>
              <a:rPr lang="de-DE" sz="2000" dirty="0"/>
              <a:t>Datenträger </a:t>
            </a:r>
            <a:r>
              <a:rPr lang="de-DE" sz="2000" dirty="0">
                <a:sym typeface="Wingdings" panose="05000000000000000000" pitchFamily="2" charset="2"/>
              </a:rPr>
              <a:t>                 Streaming Dienste</a:t>
            </a:r>
            <a:endParaRPr lang="de-DE" sz="2000" dirty="0"/>
          </a:p>
        </p:txBody>
      </p:sp>
      <p:graphicFrame>
        <p:nvGraphicFramePr>
          <p:cNvPr id="9" name="Inhaltsplatzhalter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79273354"/>
              </p:ext>
            </p:extLst>
          </p:nvPr>
        </p:nvGraphicFramePr>
        <p:xfrm>
          <a:off x="1484313" y="2088503"/>
          <a:ext cx="10018712" cy="3124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5" name="Gerade Verbindung mit Pfeil 4"/>
          <p:cNvCxnSpPr/>
          <p:nvPr/>
        </p:nvCxnSpPr>
        <p:spPr>
          <a:xfrm>
            <a:off x="5870712" y="1338468"/>
            <a:ext cx="649357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78022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4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2" y="135294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Nachteile von Datenträgern</a:t>
            </a:r>
            <a:br>
              <a:rPr lang="de-DE" dirty="0"/>
            </a:br>
            <a:r>
              <a:rPr lang="de-DE" sz="2000" dirty="0"/>
              <a:t>Datenträger </a:t>
            </a:r>
            <a:r>
              <a:rPr lang="de-DE" sz="2000" dirty="0">
                <a:sym typeface="Wingdings" panose="05000000000000000000" pitchFamily="2" charset="2"/>
              </a:rPr>
              <a:t>                 Streaming Dienste</a:t>
            </a:r>
            <a:endParaRPr lang="de-DE" sz="2000" dirty="0"/>
          </a:p>
        </p:txBody>
      </p:sp>
      <p:cxnSp>
        <p:nvCxnSpPr>
          <p:cNvPr id="6" name="Gerade Verbindung mit Pfeil 5"/>
          <p:cNvCxnSpPr/>
          <p:nvPr/>
        </p:nvCxnSpPr>
        <p:spPr>
          <a:xfrm>
            <a:off x="5870712" y="1338468"/>
            <a:ext cx="649357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2492" y="1589885"/>
            <a:ext cx="6305795" cy="4844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0164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4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789110" y="2335695"/>
            <a:ext cx="10018713" cy="3124201"/>
          </a:xfrm>
        </p:spPr>
        <p:txBody>
          <a:bodyPr/>
          <a:lstStyle/>
          <a:p>
            <a:r>
              <a:rPr lang="de-DE" dirty="0"/>
              <a:t>Kostengünstiger</a:t>
            </a:r>
          </a:p>
          <a:p>
            <a:r>
              <a:rPr lang="de-DE" dirty="0"/>
              <a:t>Senkt Piraterie</a:t>
            </a:r>
          </a:p>
          <a:p>
            <a:r>
              <a:rPr lang="de-DE" dirty="0"/>
              <a:t>Entdecken von neuer Musik, neuen Filmen</a:t>
            </a:r>
          </a:p>
          <a:p>
            <a:r>
              <a:rPr lang="de-DE" dirty="0"/>
              <a:t>Große Auswahl</a:t>
            </a:r>
          </a:p>
          <a:p>
            <a:r>
              <a:rPr lang="de-DE" dirty="0"/>
              <a:t>News </a:t>
            </a:r>
          </a:p>
        </p:txBody>
      </p:sp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2" y="135294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Vorteile von Streaming</a:t>
            </a:r>
            <a:br>
              <a:rPr lang="de-DE" dirty="0"/>
            </a:br>
            <a:r>
              <a:rPr lang="de-DE" sz="2000" dirty="0"/>
              <a:t>Datenträger </a:t>
            </a:r>
            <a:r>
              <a:rPr lang="de-DE" sz="2000" dirty="0">
                <a:sym typeface="Wingdings" panose="05000000000000000000" pitchFamily="2" charset="2"/>
              </a:rPr>
              <a:t>                 Streaming Dienste</a:t>
            </a:r>
            <a:endParaRPr lang="de-DE" sz="2000" dirty="0"/>
          </a:p>
        </p:txBody>
      </p:sp>
      <p:cxnSp>
        <p:nvCxnSpPr>
          <p:cNvPr id="5" name="Gerade Verbindung mit Pfeil 4"/>
          <p:cNvCxnSpPr/>
          <p:nvPr/>
        </p:nvCxnSpPr>
        <p:spPr>
          <a:xfrm>
            <a:off x="5870712" y="1338468"/>
            <a:ext cx="649357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44781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4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2" y="135294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Vorteile von Datenträgern</a:t>
            </a:r>
            <a:br>
              <a:rPr lang="de-DE" dirty="0"/>
            </a:br>
            <a:r>
              <a:rPr lang="de-DE" sz="2000" dirty="0"/>
              <a:t>Datenträger </a:t>
            </a:r>
            <a:r>
              <a:rPr lang="de-DE" sz="2000" dirty="0">
                <a:sym typeface="Wingdings" panose="05000000000000000000" pitchFamily="2" charset="2"/>
              </a:rPr>
              <a:t>                 Streaming Dienste</a:t>
            </a:r>
            <a:endParaRPr lang="de-DE" sz="2000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292798" y="1672582"/>
            <a:ext cx="4144364" cy="2329132"/>
          </a:xfrm>
          <a:prstGeom prst="rect">
            <a:avLst/>
          </a:prstGeom>
          <a:effectLst>
            <a:softEdge rad="76200"/>
          </a:effectLst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437162" y="4832513"/>
            <a:ext cx="2967367" cy="1946011"/>
          </a:xfrm>
          <a:prstGeom prst="rect">
            <a:avLst/>
          </a:prstGeom>
          <a:effectLst>
            <a:softEdge rad="76200"/>
          </a:effectLst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75428" y="1672582"/>
            <a:ext cx="2748734" cy="1618916"/>
          </a:xfrm>
          <a:prstGeom prst="rect">
            <a:avLst/>
          </a:prstGeom>
          <a:effectLst>
            <a:softEdge rad="76200"/>
          </a:effectLst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824728" y="3555113"/>
            <a:ext cx="2381834" cy="2819871"/>
          </a:xfrm>
          <a:prstGeom prst="rect">
            <a:avLst/>
          </a:prstGeom>
          <a:effectLst>
            <a:softEdge rad="76200"/>
          </a:effectLst>
        </p:spPr>
      </p:pic>
      <p:cxnSp>
        <p:nvCxnSpPr>
          <p:cNvPr id="11" name="Gerade Verbindung mit Pfeil 10"/>
          <p:cNvCxnSpPr/>
          <p:nvPr/>
        </p:nvCxnSpPr>
        <p:spPr>
          <a:xfrm>
            <a:off x="5870712" y="1338468"/>
            <a:ext cx="649357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Grafik 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292798" y="4001714"/>
            <a:ext cx="4007091" cy="2603119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9634" y="1672582"/>
            <a:ext cx="2622421" cy="314690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1804914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4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2" y="135294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Vorteile von Datenträgern</a:t>
            </a:r>
            <a:br>
              <a:rPr lang="de-DE" dirty="0"/>
            </a:br>
            <a:r>
              <a:rPr lang="de-DE" sz="2000" dirty="0"/>
              <a:t>Datenträger </a:t>
            </a:r>
            <a:r>
              <a:rPr lang="de-DE" sz="2000" dirty="0">
                <a:sym typeface="Wingdings" panose="05000000000000000000" pitchFamily="2" charset="2"/>
              </a:rPr>
              <a:t>                 Streaming Dienste</a:t>
            </a:r>
            <a:endParaRPr lang="de-DE" sz="2000" dirty="0"/>
          </a:p>
        </p:txBody>
      </p:sp>
      <p:pic>
        <p:nvPicPr>
          <p:cNvPr id="5" name="Inhaltsplatzhalt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3659" y="1633826"/>
            <a:ext cx="6340018" cy="5224174"/>
          </a:xfrm>
        </p:spPr>
      </p:pic>
      <p:cxnSp>
        <p:nvCxnSpPr>
          <p:cNvPr id="6" name="Gerade Verbindung mit Pfeil 5"/>
          <p:cNvCxnSpPr/>
          <p:nvPr/>
        </p:nvCxnSpPr>
        <p:spPr>
          <a:xfrm>
            <a:off x="5870712" y="1338468"/>
            <a:ext cx="649357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5603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4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2" y="135294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Vorteile von Datenträgern</a:t>
            </a:r>
            <a:br>
              <a:rPr lang="de-DE" dirty="0"/>
            </a:br>
            <a:r>
              <a:rPr lang="de-DE" sz="2000" dirty="0"/>
              <a:t>Datenträger </a:t>
            </a:r>
            <a:r>
              <a:rPr lang="de-DE" sz="2000" dirty="0">
                <a:sym typeface="Wingdings" panose="05000000000000000000" pitchFamily="2" charset="2"/>
              </a:rPr>
              <a:t>                 Streaming Dienste</a:t>
            </a:r>
            <a:endParaRPr lang="de-DE" sz="2000" dirty="0"/>
          </a:p>
        </p:txBody>
      </p:sp>
      <p:pic>
        <p:nvPicPr>
          <p:cNvPr id="5" name="Grafik 4" descr="C:\Users\jenif\AppData\Local\Microsoft\Windows\INetCacheContent.Word\14418095347_c227781ba5_o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0987" y="1688713"/>
            <a:ext cx="7613985" cy="4758740"/>
          </a:xfrm>
          <a:prstGeom prst="rect">
            <a:avLst/>
          </a:prstGeom>
          <a:noFill/>
          <a:ln>
            <a:noFill/>
          </a:ln>
          <a:effectLst>
            <a:softEdge rad="63500"/>
          </a:effectLst>
        </p:spPr>
      </p:pic>
      <p:cxnSp>
        <p:nvCxnSpPr>
          <p:cNvPr id="6" name="Gerade Verbindung mit Pfeil 5"/>
          <p:cNvCxnSpPr/>
          <p:nvPr/>
        </p:nvCxnSpPr>
        <p:spPr>
          <a:xfrm>
            <a:off x="5870712" y="1338468"/>
            <a:ext cx="649357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195114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4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2" y="135294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Vorteile von Datenträgern</a:t>
            </a:r>
            <a:br>
              <a:rPr lang="de-DE" dirty="0"/>
            </a:br>
            <a:r>
              <a:rPr lang="de-DE" sz="2000" dirty="0"/>
              <a:t>Datenträger </a:t>
            </a:r>
            <a:r>
              <a:rPr lang="de-DE" sz="2000" dirty="0">
                <a:sym typeface="Wingdings" panose="05000000000000000000" pitchFamily="2" charset="2"/>
              </a:rPr>
              <a:t>                 Streaming Dienste</a:t>
            </a:r>
            <a:endParaRPr lang="de-DE" sz="2000" dirty="0"/>
          </a:p>
        </p:txBody>
      </p:sp>
      <p:pic>
        <p:nvPicPr>
          <p:cNvPr id="5" name="Inhaltsplatzhalter 3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3090300" y="1573315"/>
            <a:ext cx="7070737" cy="5048036"/>
          </a:xfrm>
          <a:prstGeom prst="rect">
            <a:avLst/>
          </a:prstGeom>
          <a:effectLst>
            <a:softEdge rad="76200"/>
          </a:effectLst>
        </p:spPr>
      </p:pic>
      <p:cxnSp>
        <p:nvCxnSpPr>
          <p:cNvPr id="6" name="Gerade Verbindung mit Pfeil 5"/>
          <p:cNvCxnSpPr/>
          <p:nvPr/>
        </p:nvCxnSpPr>
        <p:spPr>
          <a:xfrm>
            <a:off x="5870712" y="1338468"/>
            <a:ext cx="649357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086964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4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2" y="135294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Probleme von Streamingdiensten</a:t>
            </a:r>
            <a:br>
              <a:rPr lang="de-DE" dirty="0"/>
            </a:br>
            <a:r>
              <a:rPr lang="de-DE" sz="2000" dirty="0"/>
              <a:t>Datenträger </a:t>
            </a:r>
            <a:r>
              <a:rPr lang="de-DE" sz="2000" dirty="0">
                <a:sym typeface="Wingdings" panose="05000000000000000000" pitchFamily="2" charset="2"/>
              </a:rPr>
              <a:t>                 Streaming Dienste</a:t>
            </a:r>
            <a:endParaRPr lang="de-DE" sz="2000" dirty="0"/>
          </a:p>
        </p:txBody>
      </p:sp>
      <p:cxnSp>
        <p:nvCxnSpPr>
          <p:cNvPr id="6" name="Gerade Verbindung mit Pfeil 5"/>
          <p:cNvCxnSpPr/>
          <p:nvPr/>
        </p:nvCxnSpPr>
        <p:spPr>
          <a:xfrm>
            <a:off x="5870712" y="1338468"/>
            <a:ext cx="649357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Diagramm 6"/>
          <p:cNvGraphicFramePr/>
          <p:nvPr>
            <p:extLst>
              <p:ext uri="{D42A27DB-BD31-4B8C-83A1-F6EECF244321}">
                <p14:modId xmlns:p14="http://schemas.microsoft.com/office/powerpoint/2010/main" val="2023392464"/>
              </p:ext>
            </p:extLst>
          </p:nvPr>
        </p:nvGraphicFramePr>
        <p:xfrm>
          <a:off x="1733146" y="1098821"/>
          <a:ext cx="9573846" cy="54929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2212794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4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2" y="135294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Probleme von Streamingdiensten</a:t>
            </a:r>
            <a:br>
              <a:rPr lang="de-DE" dirty="0"/>
            </a:br>
            <a:r>
              <a:rPr lang="de-DE" sz="2000" dirty="0"/>
              <a:t>Datenträger </a:t>
            </a:r>
            <a:r>
              <a:rPr lang="de-DE" sz="2000" dirty="0">
                <a:sym typeface="Wingdings" panose="05000000000000000000" pitchFamily="2" charset="2"/>
              </a:rPr>
              <a:t>                 Streaming Dienste</a:t>
            </a:r>
            <a:endParaRPr lang="de-DE" sz="2000" dirty="0"/>
          </a:p>
        </p:txBody>
      </p:sp>
      <p:cxnSp>
        <p:nvCxnSpPr>
          <p:cNvPr id="5" name="Gerade Verbindung mit Pfeil 4"/>
          <p:cNvCxnSpPr/>
          <p:nvPr/>
        </p:nvCxnSpPr>
        <p:spPr>
          <a:xfrm>
            <a:off x="5870712" y="1338468"/>
            <a:ext cx="649357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feld 7"/>
          <p:cNvSpPr txBox="1"/>
          <p:nvPr/>
        </p:nvSpPr>
        <p:spPr>
          <a:xfrm>
            <a:off x="3048000" y="6550223"/>
            <a:ext cx="107477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http://static1.businessinsider.com/image/537e6397eab8ea0606f3b540-1200-900/2014_05_22_music.jpg</a:t>
            </a:r>
          </a:p>
        </p:txBody>
      </p:sp>
      <p:graphicFrame>
        <p:nvGraphicFramePr>
          <p:cNvPr id="11" name="Diagramm 10"/>
          <p:cNvGraphicFramePr/>
          <p:nvPr>
            <p:extLst>
              <p:ext uri="{D42A27DB-BD31-4B8C-83A1-F6EECF244321}">
                <p14:modId xmlns:p14="http://schemas.microsoft.com/office/powerpoint/2010/main" val="3273177418"/>
              </p:ext>
            </p:extLst>
          </p:nvPr>
        </p:nvGraphicFramePr>
        <p:xfrm>
          <a:off x="2418529" y="1623060"/>
          <a:ext cx="4101539" cy="43777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5" name="Inhaltsplatzhalter 1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64028540"/>
              </p:ext>
            </p:extLst>
          </p:nvPr>
        </p:nvGraphicFramePr>
        <p:xfrm>
          <a:off x="6755642" y="1774209"/>
          <a:ext cx="3971498" cy="42265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0521134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4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484313" y="97971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Mediennutzung aktuell</a:t>
            </a:r>
            <a:br>
              <a:rPr lang="de-DE" dirty="0"/>
            </a:br>
            <a:r>
              <a:rPr lang="de-DE" sz="2000" dirty="0"/>
              <a:t>Zeitung, Fernsehen, Radio                </a:t>
            </a:r>
            <a:r>
              <a:rPr lang="de-DE" sz="2000" dirty="0">
                <a:sym typeface="Wingdings" panose="05000000000000000000" pitchFamily="2" charset="2"/>
              </a:rPr>
              <a:t>Internet</a:t>
            </a:r>
            <a:endParaRPr lang="de-DE" sz="2600" dirty="0"/>
          </a:p>
        </p:txBody>
      </p:sp>
      <p:graphicFrame>
        <p:nvGraphicFramePr>
          <p:cNvPr id="5" name="Inhaltsplatzhalter 10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2961225"/>
              </p:ext>
            </p:extLst>
          </p:nvPr>
        </p:nvGraphicFramePr>
        <p:xfrm>
          <a:off x="1484313" y="1683186"/>
          <a:ext cx="10018712" cy="41707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4" name="Gerade Verbindung mit Pfeil 3"/>
          <p:cNvCxnSpPr/>
          <p:nvPr/>
        </p:nvCxnSpPr>
        <p:spPr>
          <a:xfrm flipV="1">
            <a:off x="7174385" y="1298714"/>
            <a:ext cx="644397" cy="342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hteck 2"/>
          <p:cNvSpPr/>
          <p:nvPr/>
        </p:nvSpPr>
        <p:spPr>
          <a:xfrm>
            <a:off x="3445669" y="6070708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1200" dirty="0"/>
              <a:t>http://meedia.de/2015/07/02/vier-spannende-trends-bei-der-mediennutzung-in-deutschland/</a:t>
            </a: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251160369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4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2" y="135294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Probleme von Streamingdiensten</a:t>
            </a:r>
            <a:br>
              <a:rPr lang="de-DE" dirty="0"/>
            </a:br>
            <a:r>
              <a:rPr lang="de-DE" sz="2000" dirty="0"/>
              <a:t>Datenträger </a:t>
            </a:r>
            <a:r>
              <a:rPr lang="de-DE" sz="2000" dirty="0">
                <a:sym typeface="Wingdings" panose="05000000000000000000" pitchFamily="2" charset="2"/>
              </a:rPr>
              <a:t>                 Streaming Dienste</a:t>
            </a:r>
            <a:endParaRPr lang="de-DE" sz="2000" dirty="0"/>
          </a:p>
        </p:txBody>
      </p:sp>
      <p:cxnSp>
        <p:nvCxnSpPr>
          <p:cNvPr id="5" name="Gerade Verbindung mit Pfeil 4"/>
          <p:cNvCxnSpPr/>
          <p:nvPr/>
        </p:nvCxnSpPr>
        <p:spPr>
          <a:xfrm>
            <a:off x="5870712" y="1338468"/>
            <a:ext cx="649357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feld 5"/>
          <p:cNvSpPr txBox="1"/>
          <p:nvPr/>
        </p:nvSpPr>
        <p:spPr>
          <a:xfrm>
            <a:off x="2625442" y="6461840"/>
            <a:ext cx="88775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https://staticseekingalpha.a.ssl.fastly.net/uploads/2015/4/8/2432251-14285378648086321-Michael-Carter.png</a:t>
            </a:r>
          </a:p>
        </p:txBody>
      </p:sp>
      <p:graphicFrame>
        <p:nvGraphicFramePr>
          <p:cNvPr id="10" name="Inhaltsplatzhalter 9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92293220"/>
              </p:ext>
            </p:extLst>
          </p:nvPr>
        </p:nvGraphicFramePr>
        <p:xfrm>
          <a:off x="2385461" y="1887893"/>
          <a:ext cx="7305726" cy="36674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17691416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4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2" y="135294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Probleme von Streamingdiensten</a:t>
            </a:r>
            <a:br>
              <a:rPr lang="de-DE" dirty="0"/>
            </a:br>
            <a:r>
              <a:rPr lang="de-DE" sz="2000" dirty="0"/>
              <a:t>Datenträger </a:t>
            </a:r>
            <a:r>
              <a:rPr lang="de-DE" sz="2000" dirty="0">
                <a:sym typeface="Wingdings" panose="05000000000000000000" pitchFamily="2" charset="2"/>
              </a:rPr>
              <a:t>                 Streaming Dienste</a:t>
            </a:r>
            <a:endParaRPr lang="de-DE" sz="2000" dirty="0"/>
          </a:p>
        </p:txBody>
      </p:sp>
      <p:cxnSp>
        <p:nvCxnSpPr>
          <p:cNvPr id="6" name="Gerade Verbindung mit Pfeil 5"/>
          <p:cNvCxnSpPr/>
          <p:nvPr/>
        </p:nvCxnSpPr>
        <p:spPr>
          <a:xfrm>
            <a:off x="5870712" y="1338468"/>
            <a:ext cx="649357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fik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5693" y="1887893"/>
            <a:ext cx="9587332" cy="2478081"/>
          </a:xfrm>
          <a:prstGeom prst="rect">
            <a:avLst/>
          </a:prstGeom>
        </p:spPr>
      </p:pic>
      <p:pic>
        <p:nvPicPr>
          <p:cNvPr id="2" name="Grafik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6370" y="4577773"/>
            <a:ext cx="1707801" cy="1827922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8383" y="4577773"/>
            <a:ext cx="1827922" cy="1827922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0517" y="4577773"/>
            <a:ext cx="1789601" cy="1789601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4330" y="4577773"/>
            <a:ext cx="1789601" cy="1789601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8143" y="4577773"/>
            <a:ext cx="1789601" cy="1789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75172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4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484311" y="155713"/>
            <a:ext cx="10018713" cy="1752599"/>
          </a:xfrm>
        </p:spPr>
        <p:txBody>
          <a:bodyPr/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Quellen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484310" y="2095500"/>
            <a:ext cx="10018713" cy="4518163"/>
          </a:xfrm>
        </p:spPr>
        <p:txBody>
          <a:bodyPr>
            <a:normAutofit fontScale="47500" lnSpcReduction="20000"/>
          </a:bodyPr>
          <a:lstStyle/>
          <a:p>
            <a:r>
              <a:rPr lang="de-DE" dirty="0"/>
              <a:t>ttp://www.faz.net/aktuell/wirtschaft/unternehmen/zeitungen-in-der-krise-medienwandel-und-internet-13089556.html</a:t>
            </a:r>
          </a:p>
          <a:p>
            <a:r>
              <a:rPr lang="de-DE" dirty="0">
                <a:hlinkClick r:id="rId2"/>
              </a:rPr>
              <a:t>http://www.muehldorf-tv.info/files/Webfernsehen/FIM_VorNach.html</a:t>
            </a:r>
            <a:endParaRPr lang="de-DE" dirty="0"/>
          </a:p>
          <a:p>
            <a:r>
              <a:rPr lang="de-DE" dirty="0">
                <a:hlinkClick r:id="rId3"/>
              </a:rPr>
              <a:t>http://www.foerderland.de/digitale-wirtschaft/netzwertig/news/artikel/die-entscheidende-ursache-fuer-den-medienwandel-das-internet-ist-ueberlegen/</a:t>
            </a:r>
            <a:endParaRPr lang="de-DE" dirty="0"/>
          </a:p>
          <a:p>
            <a:r>
              <a:rPr lang="de-DE" dirty="0">
                <a:hlinkClick r:id="rId4"/>
              </a:rPr>
              <a:t>https://www.welt.de/wirtschaft/webwelt/article158453964/Freenet-attackiert-Telekom-mit-Internet-Fernsehen.html</a:t>
            </a:r>
            <a:endParaRPr lang="de-DE" dirty="0"/>
          </a:p>
          <a:p>
            <a:r>
              <a:rPr lang="de-DE" dirty="0">
                <a:hlinkClick r:id="rId5"/>
              </a:rPr>
              <a:t>http://www.iptv-anbieter.info/webradio/webradio-einfuehrung.html</a:t>
            </a:r>
            <a:endParaRPr lang="de-DE" dirty="0"/>
          </a:p>
          <a:p>
            <a:r>
              <a:rPr lang="de-DE" dirty="0">
                <a:hlinkClick r:id="rId6"/>
              </a:rPr>
              <a:t>http://www.ard-werbung.de/fileadmin/user_upload/media-perspektiven/pdf/2015/07082015_Engel_Breunig.pdf</a:t>
            </a:r>
            <a:endParaRPr lang="de-DE" dirty="0"/>
          </a:p>
          <a:p>
            <a:r>
              <a:rPr lang="de-DE" dirty="0">
                <a:hlinkClick r:id="rId7"/>
              </a:rPr>
              <a:t>http://www.ard-werbung.de/fileadmin/user_upload/media-perspektiven/pdf/2010/11-2010_Ridder.pdf</a:t>
            </a:r>
            <a:endParaRPr lang="de-DE" dirty="0"/>
          </a:p>
          <a:p>
            <a:r>
              <a:rPr lang="de-DE" dirty="0">
                <a:hlinkClick r:id="rId8"/>
              </a:rPr>
              <a:t>https://www.netzwelt.de/news/82543-strategie-gegen-sterben-cds-dvds.html</a:t>
            </a:r>
            <a:endParaRPr lang="de-DE" dirty="0"/>
          </a:p>
          <a:p>
            <a:r>
              <a:rPr lang="de-DE" u="sng" dirty="0">
                <a:hlinkClick r:id="rId9"/>
              </a:rPr>
              <a:t>http://www.marktwaechter.de/sites/default/files/downloads/untersuchung_streamingdienste_final_0.pdf</a:t>
            </a:r>
            <a:r>
              <a:rPr lang="de-DE" dirty="0"/>
              <a:t> (Verbraucherzentrale Reinland-Pfalz)</a:t>
            </a:r>
          </a:p>
          <a:p>
            <a:r>
              <a:rPr lang="de-DE" u="sng" dirty="0">
                <a:hlinkClick r:id="rId10"/>
              </a:rPr>
              <a:t>http://www.musikstreamingdienste.net/</a:t>
            </a:r>
            <a:endParaRPr lang="de-DE" dirty="0"/>
          </a:p>
          <a:p>
            <a:r>
              <a:rPr lang="de-DE" dirty="0">
                <a:hlinkClick r:id="rId11"/>
              </a:rPr>
              <a:t>http://diepresse.com/home/techscience/internet/4594178/MusikStreaming_Wie-viele-Horer-man-braucht-um-100-Euro-zu-verdienen</a:t>
            </a:r>
            <a:endParaRPr lang="de-DE" dirty="0"/>
          </a:p>
          <a:p>
            <a:r>
              <a:rPr lang="de-DE" dirty="0">
                <a:hlinkClick r:id="rId12"/>
              </a:rPr>
              <a:t>http://www.stern.de/kultur/musik/farin-urlaub-veroeffentlicht-neues-album--faszination-weltraum--3824768.html</a:t>
            </a:r>
            <a:endParaRPr lang="de-DE" dirty="0"/>
          </a:p>
          <a:p>
            <a:r>
              <a:rPr lang="de-DE" u="sng" dirty="0">
                <a:hlinkClick r:id="rId13"/>
              </a:rPr>
              <a:t>https://www.welt.de/wall-street-journal/article122556972/Spotify-rechnet-vor-was-Bands-verdienen-koennen.html</a:t>
            </a:r>
            <a:endParaRPr lang="de-DE" dirty="0"/>
          </a:p>
          <a:p>
            <a:r>
              <a:rPr lang="de-DE" u="sng" dirty="0">
                <a:hlinkClick r:id="rId14"/>
              </a:rPr>
              <a:t>http://www.faz.net/aktuell/feuilleton/medien/streit-um-spotify-und-andere-streaming-dienste-13271222-p2.html</a:t>
            </a:r>
            <a:endParaRPr lang="de-DE" dirty="0"/>
          </a:p>
          <a:p>
            <a:r>
              <a:rPr lang="de-DE" u="sng" dirty="0">
                <a:hlinkClick r:id="rId15"/>
              </a:rPr>
              <a:t>https://www.spotifyartists.com/spotify-explained/#how-is-spotify-contributing-to-the-music-business</a:t>
            </a:r>
            <a:endParaRPr lang="de-DE" dirty="0"/>
          </a:p>
          <a:p>
            <a:r>
              <a:rPr lang="de-DE" u="sng" dirty="0">
                <a:hlinkClick r:id="rId16"/>
              </a:rPr>
              <a:t>http://www.informationisbeautiful.net/2010/how-much-do-music-artists-earn-online/</a:t>
            </a:r>
            <a:endParaRPr lang="de-DE" dirty="0"/>
          </a:p>
          <a:p>
            <a:endParaRPr lang="de-DE" u="sng" dirty="0"/>
          </a:p>
          <a:p>
            <a:endParaRPr lang="de-DE" u="sng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4013491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4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484311" y="155713"/>
            <a:ext cx="10018713" cy="1752599"/>
          </a:xfrm>
        </p:spPr>
        <p:txBody>
          <a:bodyPr/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Quellen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484311" y="2498862"/>
            <a:ext cx="10018713" cy="4598505"/>
          </a:xfrm>
        </p:spPr>
        <p:txBody>
          <a:bodyPr>
            <a:normAutofit fontScale="92500" lnSpcReduction="20000"/>
          </a:bodyPr>
          <a:lstStyle/>
          <a:p>
            <a:pPr lvl="0">
              <a:buClr>
                <a:srgbClr val="30ACEC">
                  <a:lumMod val="75000"/>
                </a:srgbClr>
              </a:buClr>
            </a:pPr>
            <a:r>
              <a:rPr lang="de-DE" sz="1100" u="sng" dirty="0">
                <a:solidFill>
                  <a:prstClr val="black"/>
                </a:solidFill>
                <a:hlinkClick r:id="rId2"/>
              </a:rPr>
              <a:t>http://www.spiegel.de/netzwelt/web/der-netflix-deal-eine-milliarde-dollar-fuer-web-stream-filme-a-711315.html</a:t>
            </a:r>
            <a:endParaRPr lang="de-DE" sz="1100" dirty="0">
              <a:solidFill>
                <a:prstClr val="black"/>
              </a:solidFill>
            </a:endParaRPr>
          </a:p>
          <a:p>
            <a:pPr lvl="0">
              <a:buClr>
                <a:srgbClr val="30ACEC">
                  <a:lumMod val="75000"/>
                </a:srgbClr>
              </a:buClr>
            </a:pPr>
            <a:r>
              <a:rPr lang="de-DE" sz="1100" u="sng" dirty="0">
                <a:solidFill>
                  <a:prstClr val="black"/>
                </a:solidFill>
                <a:hlinkClick r:id="rId3"/>
              </a:rPr>
              <a:t>http://images.google.de/imgres?imgurl=http%3A%2F%2Fwww.gugelproductions.de%2Fblog%2Fwp-content%2Fuploads%2F2011%2F05%2Fyoutube_netflix_hulu_umsatz.jpg&amp;imgrefurl=http%3A%2F%2Fwww.gugelproductions.de%2Fblog%2F2011%2Fonline-video-markt-umsaetze-wo-wird-geld-verdient.html&amp;h=375&amp;w=550&amp;tbnid=xRlpYpgZhvyznM%3A&amp;docid=CTv12jEsXMKQDM&amp;ei=TZEPWL_lFYiZgAaJx4moCQ&amp;tbm=isch&amp;iact=rc&amp;uact=3&amp;dur=2637&amp;page=0&amp;start=0&amp;ndsp=45&amp;ved=0ahUKEwj_v4rXuPbPAhWIDMAKHYljApUQMwgkKAgwCA&amp;bih=925&amp;biw=1920</a:t>
            </a:r>
            <a:endParaRPr lang="de-DE" sz="1100" dirty="0">
              <a:solidFill>
                <a:prstClr val="black"/>
              </a:solidFill>
            </a:endParaRPr>
          </a:p>
          <a:p>
            <a:pPr lvl="0">
              <a:buClr>
                <a:srgbClr val="30ACEC">
                  <a:lumMod val="75000"/>
                </a:srgbClr>
              </a:buClr>
            </a:pPr>
            <a:r>
              <a:rPr lang="de-DE" sz="1100" u="sng" dirty="0">
                <a:solidFill>
                  <a:prstClr val="black"/>
                </a:solidFill>
                <a:hlinkClick r:id="rId4"/>
              </a:rPr>
              <a:t>http://www.uni-stuttgart.de/soz/oi/publikationen/soi_2015_1_Radig_Wandel_Videoverleihmarkt.pdf</a:t>
            </a:r>
            <a:endParaRPr lang="de-DE" sz="1100" dirty="0">
              <a:solidFill>
                <a:prstClr val="black"/>
              </a:solidFill>
            </a:endParaRPr>
          </a:p>
          <a:p>
            <a:pPr lvl="0">
              <a:buClr>
                <a:srgbClr val="30ACEC">
                  <a:lumMod val="75000"/>
                </a:srgbClr>
              </a:buClr>
            </a:pPr>
            <a:r>
              <a:rPr lang="de-DE" sz="1100" u="sng" dirty="0">
                <a:solidFill>
                  <a:prstClr val="black"/>
                </a:solidFill>
                <a:hlinkClick r:id="rId5"/>
              </a:rPr>
              <a:t>http://abload.de/img/p1000817aiby5.jpg</a:t>
            </a:r>
            <a:endParaRPr lang="de-DE" sz="1100" dirty="0">
              <a:solidFill>
                <a:prstClr val="black"/>
              </a:solidFill>
            </a:endParaRPr>
          </a:p>
          <a:p>
            <a:pPr lvl="0">
              <a:buClr>
                <a:srgbClr val="30ACEC">
                  <a:lumMod val="75000"/>
                </a:srgbClr>
              </a:buClr>
            </a:pPr>
            <a:r>
              <a:rPr lang="de-DE" sz="1100" u="sng" dirty="0">
                <a:solidFill>
                  <a:prstClr val="black"/>
                </a:solidFill>
                <a:hlinkClick r:id="rId6"/>
              </a:rPr>
              <a:t>http://achulio.de/wp-content/uploads/2014/10/Manipulation_Fernsehen1.jpg</a:t>
            </a:r>
            <a:r>
              <a:rPr lang="de-DE" sz="1100" b="1" dirty="0">
                <a:solidFill>
                  <a:prstClr val="black"/>
                </a:solidFill>
              </a:rPr>
              <a:t> </a:t>
            </a:r>
            <a:endParaRPr lang="de-DE" sz="1100" dirty="0">
              <a:solidFill>
                <a:prstClr val="black"/>
              </a:solidFill>
            </a:endParaRPr>
          </a:p>
          <a:p>
            <a:pPr lvl="0">
              <a:buClr>
                <a:srgbClr val="30ACEC">
                  <a:lumMod val="75000"/>
                </a:srgbClr>
              </a:buClr>
            </a:pPr>
            <a:r>
              <a:rPr lang="de-DE" sz="1100" u="sng" dirty="0">
                <a:solidFill>
                  <a:prstClr val="black"/>
                </a:solidFill>
                <a:hlinkClick r:id="rId7"/>
              </a:rPr>
              <a:t>http://www.bildungsxperten.net/bildungschannels/studium/buecher-vs-internet-die-besten-quellen-richtig-nutzen/</a:t>
            </a:r>
            <a:endParaRPr lang="de-DE" sz="1100" dirty="0">
              <a:solidFill>
                <a:prstClr val="black"/>
              </a:solidFill>
            </a:endParaRPr>
          </a:p>
          <a:p>
            <a:pPr lvl="0">
              <a:buClr>
                <a:srgbClr val="30ACEC">
                  <a:lumMod val="75000"/>
                </a:srgbClr>
              </a:buClr>
            </a:pPr>
            <a:r>
              <a:rPr lang="de-DE" sz="1100" u="sng" dirty="0">
                <a:solidFill>
                  <a:prstClr val="black"/>
                </a:solidFill>
                <a:hlinkClick r:id="rId8"/>
              </a:rPr>
              <a:t>http://www.spiegel.de/lebenundlernen/uni/lernen-buch-schlaegt-internet-a-132532.html</a:t>
            </a:r>
            <a:endParaRPr lang="de-DE" sz="1100" dirty="0">
              <a:solidFill>
                <a:prstClr val="black"/>
              </a:solidFill>
            </a:endParaRPr>
          </a:p>
          <a:p>
            <a:pPr lvl="0">
              <a:buClr>
                <a:srgbClr val="30ACEC">
                  <a:lumMod val="75000"/>
                </a:srgbClr>
              </a:buClr>
            </a:pPr>
            <a:r>
              <a:rPr lang="de-DE" sz="1100" u="sng" dirty="0">
                <a:solidFill>
                  <a:prstClr val="black"/>
                </a:solidFill>
                <a:hlinkClick r:id="rId9"/>
              </a:rPr>
              <a:t>http://www.br.de/radio/bayern1/inhalt/experten-tipps/umweltkommissar/buch-ebook-lesen-umwelt-100.html</a:t>
            </a:r>
            <a:endParaRPr lang="de-DE" sz="1100" dirty="0">
              <a:solidFill>
                <a:prstClr val="black"/>
              </a:solidFill>
            </a:endParaRPr>
          </a:p>
          <a:p>
            <a:pPr lvl="0">
              <a:buClr>
                <a:srgbClr val="30ACEC">
                  <a:lumMod val="75000"/>
                </a:srgbClr>
              </a:buClr>
            </a:pPr>
            <a:r>
              <a:rPr lang="de-DE" sz="1100" u="sng" dirty="0">
                <a:solidFill>
                  <a:prstClr val="black"/>
                </a:solidFill>
                <a:hlinkClick r:id="rId10"/>
              </a:rPr>
              <a:t>http://www.buecher.de/go/special/ebook-vs-buch/</a:t>
            </a:r>
            <a:endParaRPr lang="de-DE" sz="1100" dirty="0">
              <a:solidFill>
                <a:prstClr val="black"/>
              </a:solidFill>
            </a:endParaRPr>
          </a:p>
          <a:p>
            <a:pPr lvl="0">
              <a:buClr>
                <a:srgbClr val="30ACEC">
                  <a:lumMod val="75000"/>
                </a:srgbClr>
              </a:buClr>
            </a:pPr>
            <a:r>
              <a:rPr lang="de-DE" sz="1100" u="sng" dirty="0">
                <a:solidFill>
                  <a:prstClr val="black"/>
                </a:solidFill>
                <a:hlinkClick r:id="rId11"/>
              </a:rPr>
              <a:t>http://ebookverleih.de/</a:t>
            </a:r>
            <a:endParaRPr lang="de-DE" sz="1100" dirty="0">
              <a:solidFill>
                <a:prstClr val="black"/>
              </a:solidFill>
            </a:endParaRPr>
          </a:p>
          <a:p>
            <a:pPr lvl="0">
              <a:buClr>
                <a:srgbClr val="30ACEC">
                  <a:lumMod val="75000"/>
                </a:srgbClr>
              </a:buClr>
            </a:pPr>
            <a:r>
              <a:rPr lang="de-DE" sz="1100" u="sng" dirty="0">
                <a:solidFill>
                  <a:prstClr val="black"/>
                </a:solidFill>
                <a:hlinkClick r:id="rId12"/>
              </a:rPr>
              <a:t>http://images.google.de/imgres?imgurl=http%3A%2F%2Fwinfwiki.wi-fom.de%2Fimages%2Fthumb%2Fa%2Fae%2FMarktanteilEBooks.jpg%2F360px-MarktanteilEBooks.jpg&amp;imgrefurl=http%3A%2F%2Fwinfwiki.wi-fom.de%2Findex.php%2FPublikations-_und_Distributionsm%25C3%25B6glichkeiten_von_E-Books_im_Hochschulumfeld&amp;h=233&amp;w=360&amp;tbnid=Uag2cif-gSLABM%3A&amp;vet=1&amp;docid=6rnJBBTx9yjBZM&amp;ei=G98gWN_6FoLkUZnbmdAF&amp;tbm=isch&amp;iact=rc&amp;uact=3&amp;dur=3284&amp;page=0&amp;start=0&amp;ndsp=19&amp;ved=0ahUKEwif9N2iuZfQAhUCchQKHZltBloQMwghKAQwBA&amp;bih=954&amp;biw=958</a:t>
            </a:r>
            <a:endParaRPr lang="de-DE" sz="1100" dirty="0">
              <a:solidFill>
                <a:prstClr val="black"/>
              </a:solidFill>
            </a:endParaRPr>
          </a:p>
          <a:p>
            <a:pPr lvl="0">
              <a:buClr>
                <a:srgbClr val="30ACEC">
                  <a:lumMod val="75000"/>
                </a:srgbClr>
              </a:buClr>
            </a:pPr>
            <a:r>
              <a:rPr lang="de-DE" sz="1100" u="sng" dirty="0">
                <a:solidFill>
                  <a:prstClr val="black"/>
                </a:solidFill>
                <a:hlinkClick r:id="rId13"/>
              </a:rPr>
              <a:t>http://de.statista.com/graphic/2/232861/prognose-umsatz-e-books.jpg</a:t>
            </a:r>
            <a:endParaRPr lang="de-DE" sz="1100" u="sng" dirty="0">
              <a:solidFill>
                <a:prstClr val="black"/>
              </a:solidFill>
            </a:endParaRPr>
          </a:p>
          <a:p>
            <a:pPr lvl="0">
              <a:buClr>
                <a:srgbClr val="30ACEC">
                  <a:lumMod val="75000"/>
                </a:srgbClr>
              </a:buClr>
            </a:pPr>
            <a:r>
              <a:rPr lang="de-DE" sz="1100" u="sng" dirty="0">
                <a:solidFill>
                  <a:prstClr val="black"/>
                </a:solidFill>
                <a:hlinkClick r:id="rId14"/>
              </a:rPr>
              <a:t>http://www.avsforum.com/forum/imagehosting/7553095545a4947613a1.jpg</a:t>
            </a:r>
            <a:endParaRPr lang="de-DE" sz="1100" u="sng" dirty="0">
              <a:solidFill>
                <a:prstClr val="black"/>
              </a:solidFill>
            </a:endParaRPr>
          </a:p>
          <a:p>
            <a:pPr lvl="0">
              <a:buClr>
                <a:srgbClr val="30ACEC">
                  <a:lumMod val="75000"/>
                </a:srgbClr>
              </a:buClr>
            </a:pPr>
            <a:r>
              <a:rPr lang="de-DE" sz="1100" u="sng" dirty="0">
                <a:solidFill>
                  <a:prstClr val="black"/>
                </a:solidFill>
                <a:hlinkClick r:id="rId15"/>
              </a:rPr>
              <a:t>http://www.hometheaterequipment.com/attachments/home-theater-news-16/2445d1362527198-fighting-over-nothing-real-look-blu-ray-vs-streaming-streaming-bluray-2mbps-cu.jpg</a:t>
            </a:r>
            <a:endParaRPr lang="de-DE" sz="1100" u="sng" dirty="0">
              <a:solidFill>
                <a:prstClr val="black"/>
              </a:solidFill>
            </a:endParaRPr>
          </a:p>
          <a:p>
            <a:pPr lvl="0">
              <a:buClr>
                <a:srgbClr val="30ACEC">
                  <a:lumMod val="75000"/>
                </a:srgbClr>
              </a:buClr>
            </a:pPr>
            <a:r>
              <a:rPr lang="de-DE" sz="1100" u="sng" dirty="0">
                <a:solidFill>
                  <a:prstClr val="black"/>
                </a:solidFill>
                <a:hlinkClick r:id="rId16"/>
              </a:rPr>
              <a:t>https://farm3.staticflickr.com/2923/14418095347_c227781ba5_o.png</a:t>
            </a:r>
            <a:endParaRPr lang="de-DE" sz="1100" u="sng" dirty="0">
              <a:solidFill>
                <a:prstClr val="black"/>
              </a:solidFill>
            </a:endParaRPr>
          </a:p>
          <a:p>
            <a:pPr lvl="0">
              <a:buClr>
                <a:srgbClr val="30ACEC">
                  <a:lumMod val="75000"/>
                </a:srgbClr>
              </a:buClr>
            </a:pPr>
            <a:endParaRPr lang="de-DE" sz="1100" u="sng" dirty="0">
              <a:solidFill>
                <a:prstClr val="black"/>
              </a:solidFill>
            </a:endParaRPr>
          </a:p>
          <a:p>
            <a:endParaRPr lang="de-DE" u="sng" dirty="0"/>
          </a:p>
          <a:p>
            <a:endParaRPr lang="de-DE" u="sng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8263640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4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484311" y="155713"/>
            <a:ext cx="10018713" cy="1752599"/>
          </a:xfrm>
        </p:spPr>
        <p:txBody>
          <a:bodyPr/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Quellen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585911" y="1032012"/>
            <a:ext cx="10018713" cy="4598505"/>
          </a:xfrm>
        </p:spPr>
        <p:txBody>
          <a:bodyPr>
            <a:normAutofit/>
          </a:bodyPr>
          <a:lstStyle/>
          <a:p>
            <a:pPr marL="0" lvl="0" indent="0">
              <a:buClr>
                <a:srgbClr val="30ACEC">
                  <a:lumMod val="75000"/>
                </a:srgbClr>
              </a:buClr>
              <a:buNone/>
            </a:pPr>
            <a:endParaRPr lang="de-DE" sz="1100" u="sng" dirty="0">
              <a:solidFill>
                <a:prstClr val="black"/>
              </a:solidFill>
            </a:endParaRPr>
          </a:p>
          <a:p>
            <a:pPr>
              <a:buClr>
                <a:srgbClr val="30ACEC">
                  <a:lumMod val="75000"/>
                </a:srgbClr>
              </a:buClr>
            </a:pPr>
            <a:r>
              <a:rPr lang="de-DE" sz="1000" u="sng" dirty="0">
                <a:hlinkClick r:id="rId2"/>
              </a:rPr>
              <a:t>http://meedia.de/2015/07/02/vier-spannende-trends-bei-der-mediennutzung-in-deutschland/</a:t>
            </a:r>
            <a:endParaRPr lang="de-DE" sz="1000" dirty="0"/>
          </a:p>
          <a:p>
            <a:pPr>
              <a:buClr>
                <a:srgbClr val="30ACEC">
                  <a:lumMod val="75000"/>
                </a:srgbClr>
              </a:buClr>
            </a:pPr>
            <a:r>
              <a:rPr lang="de-DE" sz="1000" u="sng" dirty="0">
                <a:hlinkClick r:id="rId3"/>
              </a:rPr>
              <a:t>https://de.wikipedia.org/wiki/Video-on-Demand</a:t>
            </a:r>
            <a:endParaRPr lang="de-DE" sz="1000" dirty="0"/>
          </a:p>
          <a:p>
            <a:pPr>
              <a:buClr>
                <a:srgbClr val="30ACEC">
                  <a:lumMod val="75000"/>
                </a:srgbClr>
              </a:buClr>
            </a:pPr>
            <a:r>
              <a:rPr lang="de-DE" sz="1000" dirty="0"/>
              <a:t>http://found-footage.de/blu-ray-und-dvd-verkaufszahlen-in-den-letzten-jahren/</a:t>
            </a:r>
          </a:p>
          <a:p>
            <a:pPr>
              <a:buClr>
                <a:srgbClr val="30ACEC">
                  <a:lumMod val="75000"/>
                </a:srgbClr>
              </a:buClr>
            </a:pPr>
            <a:r>
              <a:rPr lang="de-DE" sz="1000" dirty="0"/>
              <a:t>http://wp.ub.hsu-hh.de/16394/haetten-es-gewusst-ebook-vs-buch-vergleich/ </a:t>
            </a:r>
          </a:p>
          <a:p>
            <a:pPr lvl="0">
              <a:buClr>
                <a:srgbClr val="30ACEC">
                  <a:lumMod val="75000"/>
                </a:srgbClr>
              </a:buClr>
            </a:pPr>
            <a:endParaRPr lang="de-DE" sz="1100" u="sng" dirty="0">
              <a:solidFill>
                <a:prstClr val="black"/>
              </a:solidFill>
            </a:endParaRPr>
          </a:p>
          <a:p>
            <a:endParaRPr lang="de-DE" u="sng" dirty="0"/>
          </a:p>
          <a:p>
            <a:endParaRPr lang="de-DE" u="sng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0771859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4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484311" y="155713"/>
            <a:ext cx="10018713" cy="1752599"/>
          </a:xfrm>
        </p:spPr>
        <p:txBody>
          <a:bodyPr/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Bildquellen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484311" y="1908312"/>
            <a:ext cx="10018713" cy="3124201"/>
          </a:xfrm>
        </p:spPr>
        <p:txBody>
          <a:bodyPr>
            <a:normAutofit/>
          </a:bodyPr>
          <a:lstStyle/>
          <a:p>
            <a:endParaRPr lang="de-DE" u="sng" dirty="0"/>
          </a:p>
          <a:p>
            <a:endParaRPr lang="de-DE" u="sng" dirty="0"/>
          </a:p>
          <a:p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0000" y="1726488"/>
            <a:ext cx="8547333" cy="4700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4717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3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474002" y="73026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Mediennutzung aktuell</a:t>
            </a:r>
            <a:br>
              <a:rPr lang="de-DE" dirty="0"/>
            </a:br>
            <a:r>
              <a:rPr lang="de-DE" sz="2000" dirty="0"/>
              <a:t>Zeitung, Fernsehen, Radio                 </a:t>
            </a:r>
            <a:r>
              <a:rPr lang="de-DE" sz="2000" dirty="0">
                <a:sym typeface="Wingdings" panose="05000000000000000000" pitchFamily="2" charset="2"/>
              </a:rPr>
              <a:t>Internet</a:t>
            </a:r>
            <a:endParaRPr lang="de-DE" sz="2600" dirty="0"/>
          </a:p>
        </p:txBody>
      </p:sp>
      <p:graphicFrame>
        <p:nvGraphicFramePr>
          <p:cNvPr id="7" name="Inhaltsplatzhalt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50248749"/>
              </p:ext>
            </p:extLst>
          </p:nvPr>
        </p:nvGraphicFramePr>
        <p:xfrm>
          <a:off x="1210386" y="1806310"/>
          <a:ext cx="5490029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0" name="Diagramm 9"/>
          <p:cNvGraphicFramePr/>
          <p:nvPr>
            <p:extLst>
              <p:ext uri="{D42A27DB-BD31-4B8C-83A1-F6EECF244321}">
                <p14:modId xmlns:p14="http://schemas.microsoft.com/office/powerpoint/2010/main" val="4021822709"/>
              </p:ext>
            </p:extLst>
          </p:nvPr>
        </p:nvGraphicFramePr>
        <p:xfrm>
          <a:off x="6705599" y="1825625"/>
          <a:ext cx="5036458" cy="43127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6" name="Gerade Verbindung mit Pfeil 5"/>
          <p:cNvCxnSpPr/>
          <p:nvPr/>
        </p:nvCxnSpPr>
        <p:spPr>
          <a:xfrm flipV="1">
            <a:off x="7174385" y="1298714"/>
            <a:ext cx="644397" cy="342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hteck 2"/>
          <p:cNvSpPr/>
          <p:nvPr/>
        </p:nvSpPr>
        <p:spPr>
          <a:xfrm>
            <a:off x="3955400" y="6310853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1200" dirty="0">
                <a:solidFill>
                  <a:srgbClr val="333333"/>
                </a:solidFill>
                <a:latin typeface="+mj-lt"/>
                <a:ea typeface="Calibri" panose="020F0502020204030204" pitchFamily="34" charset="0"/>
              </a:rPr>
              <a:t>Statista2016:</a:t>
            </a:r>
            <a:r>
              <a:rPr lang="de-DE" sz="1200" dirty="0">
                <a:latin typeface="+mj-lt"/>
                <a:ea typeface="Calibri" panose="020F0502020204030204" pitchFamily="34" charset="0"/>
              </a:rPr>
              <a:t>https://de.statista.com/</a:t>
            </a:r>
            <a:r>
              <a:rPr lang="de-DE" sz="1200" dirty="0" err="1">
                <a:latin typeface="+mj-lt"/>
                <a:ea typeface="Calibri" panose="020F0502020204030204" pitchFamily="34" charset="0"/>
              </a:rPr>
              <a:t>statistik</a:t>
            </a:r>
            <a:r>
              <a:rPr lang="de-DE" sz="1200" dirty="0">
                <a:latin typeface="+mj-lt"/>
                <a:ea typeface="Calibri" panose="020F0502020204030204" pitchFamily="34" charset="0"/>
              </a:rPr>
              <a:t>/</a:t>
            </a:r>
            <a:r>
              <a:rPr lang="de-DE" sz="1200" dirty="0" err="1">
                <a:latin typeface="+mj-lt"/>
                <a:ea typeface="Calibri" panose="020F0502020204030204" pitchFamily="34" charset="0"/>
              </a:rPr>
              <a:t>daten</a:t>
            </a:r>
            <a:r>
              <a:rPr lang="de-DE" sz="1200" dirty="0">
                <a:latin typeface="+mj-lt"/>
                <a:ea typeface="Calibri" panose="020F0502020204030204" pitchFamily="34" charset="0"/>
              </a:rPr>
              <a:t>/</a:t>
            </a:r>
            <a:r>
              <a:rPr lang="de-DE" sz="1200" dirty="0" err="1">
                <a:latin typeface="+mj-lt"/>
                <a:ea typeface="Calibri" panose="020F0502020204030204" pitchFamily="34" charset="0"/>
              </a:rPr>
              <a:t>studie</a:t>
            </a:r>
            <a:r>
              <a:rPr lang="de-DE" sz="1200" dirty="0">
                <a:latin typeface="+mj-lt"/>
                <a:ea typeface="Calibri" panose="020F0502020204030204" pitchFamily="34" charset="0"/>
              </a:rPr>
              <a:t>/1388/</a:t>
            </a:r>
            <a:r>
              <a:rPr lang="de-DE" sz="1200" dirty="0" err="1">
                <a:latin typeface="+mj-lt"/>
                <a:ea typeface="Calibri" panose="020F0502020204030204" pitchFamily="34" charset="0"/>
              </a:rPr>
              <a:t>umfrage</a:t>
            </a:r>
            <a:r>
              <a:rPr lang="de-DE" sz="1200" dirty="0">
                <a:latin typeface="+mj-lt"/>
                <a:ea typeface="Calibri" panose="020F0502020204030204" pitchFamily="34" charset="0"/>
              </a:rPr>
              <a:t>/</a:t>
            </a:r>
            <a:r>
              <a:rPr lang="de-DE" sz="1200" dirty="0" err="1">
                <a:latin typeface="+mj-lt"/>
                <a:ea typeface="Calibri" panose="020F0502020204030204" pitchFamily="34" charset="0"/>
              </a:rPr>
              <a:t>taegliche</a:t>
            </a:r>
            <a:r>
              <a:rPr lang="de-DE" sz="1200" dirty="0">
                <a:latin typeface="+mj-lt"/>
                <a:ea typeface="Calibri" panose="020F0502020204030204" pitchFamily="34" charset="0"/>
              </a:rPr>
              <a:t>-nutzung-des-internets-in-minuten/</a:t>
            </a:r>
            <a:r>
              <a:rPr lang="de-DE" sz="1200" dirty="0">
                <a:solidFill>
                  <a:srgbClr val="333333"/>
                </a:solidFill>
                <a:latin typeface="+mj-lt"/>
                <a:ea typeface="Calibri" panose="020F0502020204030204" pitchFamily="34" charset="0"/>
              </a:rPr>
              <a:t> </a:t>
            </a:r>
            <a:endParaRPr lang="de-DE" sz="1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990294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2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Seit dem Internet </a:t>
            </a:r>
            <a:r>
              <a:rPr lang="de-DE" dirty="0">
                <a:sym typeface="Wingdings" panose="05000000000000000000" pitchFamily="2" charset="2"/>
              </a:rPr>
              <a:t> Tempo Auflagen-, Anzeigenrückgangs beschleunigt</a:t>
            </a:r>
          </a:p>
          <a:p>
            <a:r>
              <a:rPr lang="de-DE" dirty="0">
                <a:sym typeface="Wingdings" panose="05000000000000000000" pitchFamily="2" charset="2"/>
              </a:rPr>
              <a:t>Innerhalb von 10 Jahren. Verkauf von Zeitungen um 6 Millionen geschrumpft</a:t>
            </a:r>
            <a:endParaRPr lang="de-DE" dirty="0"/>
          </a:p>
        </p:txBody>
      </p:sp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3" y="97971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Gründe für Zeitungssterben</a:t>
            </a:r>
            <a:br>
              <a:rPr lang="de-DE" dirty="0"/>
            </a:br>
            <a:r>
              <a:rPr lang="de-DE" sz="2000" dirty="0"/>
              <a:t>Zeitung                    </a:t>
            </a:r>
            <a:r>
              <a:rPr lang="de-DE" sz="2000" dirty="0">
                <a:sym typeface="Wingdings" panose="05000000000000000000" pitchFamily="2" charset="2"/>
              </a:rPr>
              <a:t>Internet</a:t>
            </a:r>
            <a:endParaRPr lang="de-DE" sz="2600" dirty="0"/>
          </a:p>
        </p:txBody>
      </p:sp>
      <p:cxnSp>
        <p:nvCxnSpPr>
          <p:cNvPr id="6" name="Gerade Verbindung mit Pfeil 5"/>
          <p:cNvCxnSpPr/>
          <p:nvPr/>
        </p:nvCxnSpPr>
        <p:spPr>
          <a:xfrm flipV="1">
            <a:off x="6186269" y="1298714"/>
            <a:ext cx="644397" cy="342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35353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Zeitungen lesen teurer, Informationen im Netz günstiger</a:t>
            </a:r>
          </a:p>
          <a:p>
            <a:r>
              <a:rPr lang="de-DE" dirty="0"/>
              <a:t>Umfang, Qualität, Leistungen gesenkt</a:t>
            </a:r>
          </a:p>
          <a:p>
            <a:r>
              <a:rPr lang="de-DE" dirty="0"/>
              <a:t>Kosten durch Druck und Vertrieb</a:t>
            </a:r>
          </a:p>
          <a:p>
            <a:r>
              <a:rPr lang="de-DE" dirty="0"/>
              <a:t>Hohe Kapital-, Personalkosten</a:t>
            </a:r>
          </a:p>
        </p:txBody>
      </p:sp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3" y="97971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Nachteile: gedruckte Zeitung</a:t>
            </a:r>
            <a:br>
              <a:rPr lang="de-DE" dirty="0"/>
            </a:br>
            <a:r>
              <a:rPr lang="de-DE" sz="2000" dirty="0"/>
              <a:t> Zeitung                    </a:t>
            </a:r>
            <a:r>
              <a:rPr lang="de-DE" sz="2000" dirty="0">
                <a:sym typeface="Wingdings" panose="05000000000000000000" pitchFamily="2" charset="2"/>
              </a:rPr>
              <a:t>Internet</a:t>
            </a:r>
            <a:endParaRPr lang="de-DE" sz="2600" dirty="0"/>
          </a:p>
        </p:txBody>
      </p:sp>
      <p:cxnSp>
        <p:nvCxnSpPr>
          <p:cNvPr id="6" name="Gerade Verbindung mit Pfeil 5"/>
          <p:cNvCxnSpPr/>
          <p:nvPr/>
        </p:nvCxnSpPr>
        <p:spPr>
          <a:xfrm flipV="1">
            <a:off x="6186269" y="1298714"/>
            <a:ext cx="644397" cy="342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69813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Online-Informationen: aktueller und jeder Zeit zu haben</a:t>
            </a:r>
          </a:p>
          <a:p>
            <a:r>
              <a:rPr lang="de-DE" dirty="0"/>
              <a:t>Webseiten ohne viel menschliche Arbeit</a:t>
            </a:r>
          </a:p>
          <a:p>
            <a:r>
              <a:rPr lang="de-DE" dirty="0"/>
              <a:t>Passen sich individuellen Bedürfnissen, Interessen an</a:t>
            </a:r>
          </a:p>
          <a:p>
            <a:r>
              <a:rPr lang="de-DE" dirty="0"/>
              <a:t>Einfacher, unauffälliger am Computer, als Zeitung</a:t>
            </a:r>
          </a:p>
        </p:txBody>
      </p:sp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3" y="97971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Vorteile: Online-Zeitung</a:t>
            </a:r>
            <a:br>
              <a:rPr lang="de-DE" dirty="0"/>
            </a:br>
            <a:r>
              <a:rPr lang="de-DE" sz="2000" dirty="0"/>
              <a:t> Zeitung                    </a:t>
            </a:r>
            <a:r>
              <a:rPr lang="de-DE" sz="2000" dirty="0">
                <a:sym typeface="Wingdings" panose="05000000000000000000" pitchFamily="2" charset="2"/>
              </a:rPr>
              <a:t>Internet</a:t>
            </a:r>
            <a:endParaRPr lang="de-DE" sz="2600" dirty="0"/>
          </a:p>
        </p:txBody>
      </p:sp>
      <p:cxnSp>
        <p:nvCxnSpPr>
          <p:cNvPr id="6" name="Gerade Verbindung mit Pfeil 5"/>
          <p:cNvCxnSpPr/>
          <p:nvPr/>
        </p:nvCxnSpPr>
        <p:spPr>
          <a:xfrm flipV="1">
            <a:off x="6201017" y="1298714"/>
            <a:ext cx="644397" cy="342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74913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Leser nicht bereit Geld zu zahlen</a:t>
            </a:r>
          </a:p>
          <a:p>
            <a:r>
              <a:rPr lang="de-DE" dirty="0"/>
              <a:t>Kostenlose Webseiten</a:t>
            </a:r>
          </a:p>
          <a:p>
            <a:r>
              <a:rPr lang="de-DE" dirty="0"/>
              <a:t>Geld durch Werbeeinnahmen </a:t>
            </a:r>
          </a:p>
          <a:p>
            <a:r>
              <a:rPr lang="de-DE" dirty="0"/>
              <a:t>Einnahmen reichen nur für Teil der Redaktion</a:t>
            </a:r>
          </a:p>
          <a:p>
            <a:r>
              <a:rPr lang="de-DE" dirty="0"/>
              <a:t>Journalisten keine Experten mehr, kaum noch gebraucht</a:t>
            </a:r>
          </a:p>
          <a:p>
            <a:r>
              <a:rPr lang="de-DE" dirty="0"/>
              <a:t>Blogs von Fachleuten, Autoren</a:t>
            </a:r>
          </a:p>
        </p:txBody>
      </p:sp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3" y="97971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Nachteile: Online-Zeitungen</a:t>
            </a:r>
            <a:br>
              <a:rPr lang="de-DE" dirty="0"/>
            </a:br>
            <a:r>
              <a:rPr lang="de-DE" sz="2000" dirty="0"/>
              <a:t> Zeitung                    </a:t>
            </a:r>
            <a:r>
              <a:rPr lang="de-DE" sz="2000" dirty="0">
                <a:sym typeface="Wingdings" panose="05000000000000000000" pitchFamily="2" charset="2"/>
              </a:rPr>
              <a:t>Internet</a:t>
            </a:r>
            <a:endParaRPr lang="de-DE" sz="2600" dirty="0"/>
          </a:p>
        </p:txBody>
      </p:sp>
      <p:cxnSp>
        <p:nvCxnSpPr>
          <p:cNvPr id="6" name="Gerade Verbindung mit Pfeil 5"/>
          <p:cNvCxnSpPr/>
          <p:nvPr/>
        </p:nvCxnSpPr>
        <p:spPr>
          <a:xfrm flipV="1">
            <a:off x="6201017" y="1298714"/>
            <a:ext cx="644397" cy="342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9832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652</Words>
  <Application>Microsoft Office PowerPoint</Application>
  <PresentationFormat>Breitbild</PresentationFormat>
  <Paragraphs>232</Paragraphs>
  <Slides>45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45</vt:i4>
      </vt:variant>
    </vt:vector>
  </HeadingPairs>
  <TitlesOfParts>
    <vt:vector size="51" baseType="lpstr">
      <vt:lpstr>Arial</vt:lpstr>
      <vt:lpstr>Calibri</vt:lpstr>
      <vt:lpstr>Corbel</vt:lpstr>
      <vt:lpstr>Times New Roman</vt:lpstr>
      <vt:lpstr>Wingdings</vt:lpstr>
      <vt:lpstr>Parallax</vt:lpstr>
      <vt:lpstr>Medienwandel im 21.Jahrhundert  Eine Bestandsaufnahme</vt:lpstr>
      <vt:lpstr>Themen </vt:lpstr>
      <vt:lpstr>Einleitung </vt:lpstr>
      <vt:lpstr>Mediennutzung aktuell Zeitung, Fernsehen, Radio                Internet</vt:lpstr>
      <vt:lpstr>Mediennutzung aktuell Zeitung, Fernsehen, Radio                 Internet</vt:lpstr>
      <vt:lpstr> Gründe für Zeitungssterben Zeitung                    Internet</vt:lpstr>
      <vt:lpstr>Nachteile: gedruckte Zeitung  Zeitung                    Internet</vt:lpstr>
      <vt:lpstr>Vorteile: Online-Zeitung  Zeitung                    Internet</vt:lpstr>
      <vt:lpstr>Nachteile: Online-Zeitungen  Zeitung                    Internet</vt:lpstr>
      <vt:lpstr>Zeitungen  Zeitung                    Internet</vt:lpstr>
      <vt:lpstr>Zeitungen  Zeitung                    Internet</vt:lpstr>
      <vt:lpstr>Zeitungen  Zeitung                    Internet</vt:lpstr>
      <vt:lpstr>Internet  Zeitung                    Internet</vt:lpstr>
      <vt:lpstr>Zeitungen  Zeitung                    Internet</vt:lpstr>
      <vt:lpstr>Vorteile: Internetfernsehen  Fernsehen                  Internet</vt:lpstr>
      <vt:lpstr>Vorteile: Internetfernsehen   Fernsehen                  Internet</vt:lpstr>
      <vt:lpstr>Nachteile: Standardfernsehen  Fernsehen                  Internet</vt:lpstr>
      <vt:lpstr>Mediennutzung aktuell  Fernsehen                  Internet</vt:lpstr>
      <vt:lpstr>Vorteile: Internetradio  Radio                  Internet</vt:lpstr>
      <vt:lpstr>Nachteile: konventionelles Radio  Radio                  Internet</vt:lpstr>
      <vt:lpstr>Mediennutzung aktuell Buch               E-Book</vt:lpstr>
      <vt:lpstr>Mediennutzung aktuell Buch               E-Book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Mediennutzung aktuell Datenträger                 Streaming Dienste</vt:lpstr>
      <vt:lpstr>Mediennutzung aktuell Datenträger                  Streaming Dienste</vt:lpstr>
      <vt:lpstr>Mediennutzung aktuell Datenträger                  Streaming Dienste</vt:lpstr>
      <vt:lpstr>Nachteile von Datenträgern Datenträger                  Streaming Dienste</vt:lpstr>
      <vt:lpstr>Vorteile von Streaming Datenträger                  Streaming Dienste</vt:lpstr>
      <vt:lpstr>Vorteile von Datenträgern Datenträger                  Streaming Dienste</vt:lpstr>
      <vt:lpstr>Vorteile von Datenträgern Datenträger                  Streaming Dienste</vt:lpstr>
      <vt:lpstr>Vorteile von Datenträgern Datenträger                  Streaming Dienste</vt:lpstr>
      <vt:lpstr>Vorteile von Datenträgern Datenträger                  Streaming Dienste</vt:lpstr>
      <vt:lpstr>Probleme von Streamingdiensten Datenträger                  Streaming Dienste</vt:lpstr>
      <vt:lpstr>Probleme von Streamingdiensten Datenträger                  Streaming Dienste</vt:lpstr>
      <vt:lpstr>Probleme von Streamingdiensten Datenträger                  Streaming Dienste</vt:lpstr>
      <vt:lpstr>Probleme von Streamingdiensten Datenträger                  Streaming Dienste</vt:lpstr>
      <vt:lpstr>Quellen</vt:lpstr>
      <vt:lpstr>Quellen</vt:lpstr>
      <vt:lpstr>Quellen</vt:lpstr>
      <vt:lpstr>Bildquellen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Medienwandel im 21. Jahrhundert</dc:title>
  <dc:creator>Sean Gocks</dc:creator>
  <cp:lastModifiedBy>Sean Gocks</cp:lastModifiedBy>
  <cp:revision>136</cp:revision>
  <dcterms:created xsi:type="dcterms:W3CDTF">2016-11-04T12:23:45Z</dcterms:created>
  <dcterms:modified xsi:type="dcterms:W3CDTF">2016-11-20T19:10:50Z</dcterms:modified>
</cp:coreProperties>
</file>